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70" r:id="rId11"/>
    <p:sldId id="375" r:id="rId12"/>
    <p:sldId id="277" r:id="rId13"/>
    <p:sldId id="267" r:id="rId14"/>
    <p:sldId id="361" r:id="rId15"/>
    <p:sldId id="272" r:id="rId16"/>
    <p:sldId id="360" r:id="rId17"/>
    <p:sldId id="371" r:id="rId18"/>
    <p:sldId id="376" r:id="rId19"/>
    <p:sldId id="331" r:id="rId20"/>
    <p:sldId id="368" r:id="rId21"/>
    <p:sldId id="367" r:id="rId22"/>
    <p:sldId id="365" r:id="rId23"/>
    <p:sldId id="278" r:id="rId24"/>
    <p:sldId id="372" r:id="rId25"/>
    <p:sldId id="362" r:id="rId26"/>
    <p:sldId id="377" r:id="rId27"/>
    <p:sldId id="363" r:id="rId28"/>
    <p:sldId id="364" r:id="rId29"/>
    <p:sldId id="369" r:id="rId30"/>
    <p:sldId id="283" r:id="rId31"/>
    <p:sldId id="366" r:id="rId32"/>
    <p:sldId id="287" r:id="rId33"/>
    <p:sldId id="289" r:id="rId34"/>
    <p:sldId id="294" r:id="rId35"/>
    <p:sldId id="293" r:id="rId36"/>
    <p:sldId id="357" r:id="rId37"/>
    <p:sldId id="379" r:id="rId38"/>
    <p:sldId id="380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82" r:id="rId48"/>
    <p:sldId id="316" r:id="rId49"/>
    <p:sldId id="318" r:id="rId50"/>
    <p:sldId id="320" r:id="rId51"/>
  </p:sldIdLst>
  <p:sldSz cx="9144000" cy="6858000" type="screen4x3"/>
  <p:notesSz cx="6797675" cy="9929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438" y="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5A4F2-0A02-44BD-A9F4-78DE2A25245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F4214BE1-8471-425C-A4AC-E0BAAD7A6086}">
      <dgm:prSet phldrT="[Texto]" custT="1"/>
      <dgm:spPr/>
      <dgm:t>
        <a:bodyPr/>
        <a:lstStyle/>
        <a:p>
          <a:pPr algn="ctr"/>
          <a:r>
            <a:rPr lang="pt-PT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E</a:t>
          </a:r>
          <a:r>
            <a:rPr lang="pt-PT" sz="28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-learning</a:t>
          </a:r>
          <a:endParaRPr lang="pt-PT" sz="28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204BA5A-E040-4C60-981B-B1DDF90989B1}" type="parTrans" cxnId="{282B91AB-A51F-4D2B-AD1B-1FC923106404}">
      <dgm:prSet/>
      <dgm:spPr/>
      <dgm:t>
        <a:bodyPr/>
        <a:lstStyle/>
        <a:p>
          <a:pPr algn="ctr"/>
          <a:endParaRPr lang="pt-PT"/>
        </a:p>
      </dgm:t>
    </dgm:pt>
    <dgm:pt modelId="{B85500F9-2346-4703-B826-65FBDFC9CA85}" type="sibTrans" cxnId="{282B91AB-A51F-4D2B-AD1B-1FC923106404}">
      <dgm:prSet/>
      <dgm:spPr/>
      <dgm:t>
        <a:bodyPr/>
        <a:lstStyle/>
        <a:p>
          <a:pPr algn="ctr"/>
          <a:endParaRPr lang="pt-PT"/>
        </a:p>
      </dgm:t>
    </dgm:pt>
    <dgm:pt modelId="{D058CED6-3014-4803-9DCA-9C7E2B5FAA34}">
      <dgm:prSet phldrT="[Texto]" custT="1"/>
      <dgm:spPr/>
      <dgm:t>
        <a:bodyPr/>
        <a:lstStyle/>
        <a:p>
          <a:pPr algn="ctr"/>
          <a:r>
            <a:rPr lang="pt-PT" sz="2800" b="1" dirty="0" smtClean="0">
              <a:latin typeface="Arial" pitchFamily="34" charset="0"/>
              <a:cs typeface="Arial" pitchFamily="34" charset="0"/>
            </a:rPr>
            <a:t>E</a:t>
          </a:r>
          <a:r>
            <a:rPr lang="pt-PT" sz="2800" dirty="0" smtClean="0">
              <a:latin typeface="Arial" pitchFamily="34" charset="0"/>
              <a:cs typeface="Arial" pitchFamily="34" charset="0"/>
            </a:rPr>
            <a:t>mpatia de uso</a:t>
          </a:r>
          <a:endParaRPr lang="pt-PT" sz="2800" dirty="0">
            <a:latin typeface="Arial" pitchFamily="34" charset="0"/>
            <a:cs typeface="Arial" pitchFamily="34" charset="0"/>
          </a:endParaRPr>
        </a:p>
      </dgm:t>
    </dgm:pt>
    <dgm:pt modelId="{E267EB9C-0C64-4BCB-ABB3-84F22CCE33E0}" type="parTrans" cxnId="{29137191-41EC-400F-8E6B-F34835410F0F}">
      <dgm:prSet/>
      <dgm:spPr/>
      <dgm:t>
        <a:bodyPr/>
        <a:lstStyle/>
        <a:p>
          <a:pPr algn="ctr"/>
          <a:endParaRPr lang="pt-PT"/>
        </a:p>
      </dgm:t>
    </dgm:pt>
    <dgm:pt modelId="{EEDDC783-3A53-4FD8-B5B7-AFA6B149F958}" type="sibTrans" cxnId="{29137191-41EC-400F-8E6B-F34835410F0F}">
      <dgm:prSet/>
      <dgm:spPr/>
      <dgm:t>
        <a:bodyPr/>
        <a:lstStyle/>
        <a:p>
          <a:pPr algn="ctr"/>
          <a:endParaRPr lang="pt-PT"/>
        </a:p>
      </dgm:t>
    </dgm:pt>
    <dgm:pt modelId="{14EC34DA-44AF-4A17-BA84-8B3B17CE1354}">
      <dgm:prSet phldrT="[Texto]" custT="1"/>
      <dgm:spPr/>
      <dgm:t>
        <a:bodyPr/>
        <a:lstStyle/>
        <a:p>
          <a:pPr algn="ctr"/>
          <a:r>
            <a:rPr lang="pt-PT" sz="2800" b="1" dirty="0" err="1" smtClean="0">
              <a:latin typeface="Arial" pitchFamily="34" charset="0"/>
              <a:cs typeface="Arial" pitchFamily="34" charset="0"/>
            </a:rPr>
            <a:t>E</a:t>
          </a:r>
          <a:r>
            <a:rPr lang="pt-PT" sz="2800" b="0" dirty="0" err="1" smtClean="0">
              <a:latin typeface="Arial" pitchFamily="34" charset="0"/>
              <a:cs typeface="Arial" pitchFamily="34" charset="0"/>
            </a:rPr>
            <a:t>letrónica</a:t>
          </a:r>
          <a:endParaRPr lang="pt-PT" sz="2800" b="0" dirty="0">
            <a:latin typeface="Arial" pitchFamily="34" charset="0"/>
            <a:cs typeface="Arial" pitchFamily="34" charset="0"/>
          </a:endParaRPr>
        </a:p>
      </dgm:t>
    </dgm:pt>
    <dgm:pt modelId="{CFAA6F78-4AD5-45BE-9108-3E51B0802C04}" type="parTrans" cxnId="{EC307E70-5C7B-4764-961F-2330F1CE7E73}">
      <dgm:prSet/>
      <dgm:spPr/>
      <dgm:t>
        <a:bodyPr/>
        <a:lstStyle/>
        <a:p>
          <a:pPr algn="ctr"/>
          <a:endParaRPr lang="pt-PT"/>
        </a:p>
      </dgm:t>
    </dgm:pt>
    <dgm:pt modelId="{0A11E319-3E23-474D-B2A5-F0D3702ED6B7}" type="sibTrans" cxnId="{EC307E70-5C7B-4764-961F-2330F1CE7E73}">
      <dgm:prSet/>
      <dgm:spPr/>
      <dgm:t>
        <a:bodyPr/>
        <a:lstStyle/>
        <a:p>
          <a:pPr algn="ctr"/>
          <a:endParaRPr lang="pt-PT"/>
        </a:p>
      </dgm:t>
    </dgm:pt>
    <dgm:pt modelId="{D1F08B4B-6C69-4790-8807-19C7AB510346}">
      <dgm:prSet phldrT="[Texto]" custT="1"/>
      <dgm:spPr/>
      <dgm:t>
        <a:bodyPr/>
        <a:lstStyle/>
        <a:p>
          <a:pPr algn="ctr"/>
          <a:r>
            <a:rPr lang="pt-PT" sz="2800" b="1" dirty="0" smtClean="0">
              <a:latin typeface="Arial" pitchFamily="34" charset="0"/>
              <a:cs typeface="Arial" pitchFamily="34" charset="0"/>
            </a:rPr>
            <a:t>E</a:t>
          </a:r>
          <a:r>
            <a:rPr lang="pt-PT" sz="2800" dirty="0" smtClean="0">
              <a:latin typeface="Arial" pitchFamily="34" charset="0"/>
              <a:cs typeface="Arial" pitchFamily="34" charset="0"/>
            </a:rPr>
            <a:t>xploração</a:t>
          </a:r>
          <a:endParaRPr lang="pt-PT" sz="2800" dirty="0">
            <a:latin typeface="Arial" pitchFamily="34" charset="0"/>
            <a:cs typeface="Arial" pitchFamily="34" charset="0"/>
          </a:endParaRPr>
        </a:p>
      </dgm:t>
    </dgm:pt>
    <dgm:pt modelId="{45C94EEB-B932-4711-AC45-59FA12796138}" type="parTrans" cxnId="{55E91244-6737-4634-B49C-A2440C1F829D}">
      <dgm:prSet/>
      <dgm:spPr/>
      <dgm:t>
        <a:bodyPr/>
        <a:lstStyle/>
        <a:p>
          <a:pPr algn="ctr"/>
          <a:endParaRPr lang="pt-PT"/>
        </a:p>
      </dgm:t>
    </dgm:pt>
    <dgm:pt modelId="{F5644ADD-7472-46EF-BAB4-0163B9EEC8A8}" type="sibTrans" cxnId="{55E91244-6737-4634-B49C-A2440C1F829D}">
      <dgm:prSet/>
      <dgm:spPr/>
      <dgm:t>
        <a:bodyPr/>
        <a:lstStyle/>
        <a:p>
          <a:pPr algn="ctr"/>
          <a:endParaRPr lang="pt-PT"/>
        </a:p>
      </dgm:t>
    </dgm:pt>
    <dgm:pt modelId="{6E13BA62-5FD0-43F5-9897-8C0372D17231}">
      <dgm:prSet phldrT="[Texto]" custT="1"/>
      <dgm:spPr/>
      <dgm:t>
        <a:bodyPr/>
        <a:lstStyle/>
        <a:p>
          <a:pPr algn="ctr"/>
          <a:r>
            <a:rPr lang="pt-PT" sz="2800" b="1" dirty="0" smtClean="0">
              <a:latin typeface="Arial" pitchFamily="34" charset="0"/>
              <a:cs typeface="Arial" pitchFamily="34" charset="0"/>
            </a:rPr>
            <a:t>E</a:t>
          </a:r>
          <a:r>
            <a:rPr lang="pt-PT" sz="2800" dirty="0" smtClean="0">
              <a:latin typeface="Arial" pitchFamily="34" charset="0"/>
              <a:cs typeface="Arial" pitchFamily="34" charset="0"/>
            </a:rPr>
            <a:t>xperiência</a:t>
          </a:r>
          <a:endParaRPr lang="pt-PT" sz="2800" dirty="0">
            <a:latin typeface="Arial" pitchFamily="34" charset="0"/>
            <a:cs typeface="Arial" pitchFamily="34" charset="0"/>
          </a:endParaRPr>
        </a:p>
      </dgm:t>
    </dgm:pt>
    <dgm:pt modelId="{3E530888-A4E8-40E7-883C-0C9F33840C54}" type="parTrans" cxnId="{CEA79FB0-A484-435B-BE2C-7834D6232C32}">
      <dgm:prSet/>
      <dgm:spPr/>
      <dgm:t>
        <a:bodyPr/>
        <a:lstStyle/>
        <a:p>
          <a:pPr algn="ctr"/>
          <a:endParaRPr lang="pt-PT"/>
        </a:p>
      </dgm:t>
    </dgm:pt>
    <dgm:pt modelId="{3F29BF2E-C077-4703-BCA6-2FB8186932D2}" type="sibTrans" cxnId="{CEA79FB0-A484-435B-BE2C-7834D6232C32}">
      <dgm:prSet/>
      <dgm:spPr/>
      <dgm:t>
        <a:bodyPr/>
        <a:lstStyle/>
        <a:p>
          <a:pPr algn="ctr"/>
          <a:endParaRPr lang="pt-PT"/>
        </a:p>
      </dgm:t>
    </dgm:pt>
    <dgm:pt modelId="{839752BF-4539-4C7D-9048-49414C811205}">
      <dgm:prSet custT="1"/>
      <dgm:spPr/>
      <dgm:t>
        <a:bodyPr/>
        <a:lstStyle/>
        <a:p>
          <a:pPr algn="ctr"/>
          <a:endParaRPr lang="pt-PT" sz="2800">
            <a:latin typeface="Arial" pitchFamily="34" charset="0"/>
            <a:cs typeface="Arial" pitchFamily="34" charset="0"/>
          </a:endParaRPr>
        </a:p>
      </dgm:t>
    </dgm:pt>
    <dgm:pt modelId="{087794D9-F610-4E07-BF7C-4417F01CEA03}" type="parTrans" cxnId="{5DD8CB4C-B136-4C6A-9128-2C1450BDC507}">
      <dgm:prSet/>
      <dgm:spPr/>
      <dgm:t>
        <a:bodyPr/>
        <a:lstStyle/>
        <a:p>
          <a:pPr algn="ctr"/>
          <a:endParaRPr lang="pt-PT"/>
        </a:p>
      </dgm:t>
    </dgm:pt>
    <dgm:pt modelId="{3C8C4C54-FB77-44E0-8A5E-61C880EA5184}" type="sibTrans" cxnId="{5DD8CB4C-B136-4C6A-9128-2C1450BDC507}">
      <dgm:prSet/>
      <dgm:spPr/>
      <dgm:t>
        <a:bodyPr/>
        <a:lstStyle/>
        <a:p>
          <a:pPr algn="ctr"/>
          <a:endParaRPr lang="pt-PT"/>
        </a:p>
      </dgm:t>
    </dgm:pt>
    <dgm:pt modelId="{55E5ECD4-1A1B-4F56-ADCF-794E568AC7E3}">
      <dgm:prSet custT="1"/>
      <dgm:spPr/>
      <dgm:t>
        <a:bodyPr/>
        <a:lstStyle/>
        <a:p>
          <a:pPr algn="ctr"/>
          <a:endParaRPr lang="pt-PT" sz="2800">
            <a:latin typeface="Arial" pitchFamily="34" charset="0"/>
            <a:cs typeface="Arial" pitchFamily="34" charset="0"/>
          </a:endParaRPr>
        </a:p>
      </dgm:t>
    </dgm:pt>
    <dgm:pt modelId="{7E33A783-9E28-4A45-B88E-676F00D06F78}" type="parTrans" cxnId="{FEF8C788-7D11-40D1-99AB-5C189EC1F53E}">
      <dgm:prSet/>
      <dgm:spPr/>
      <dgm:t>
        <a:bodyPr/>
        <a:lstStyle/>
        <a:p>
          <a:pPr algn="ctr"/>
          <a:endParaRPr lang="pt-PT"/>
        </a:p>
      </dgm:t>
    </dgm:pt>
    <dgm:pt modelId="{7C634995-3671-4D90-899A-94F77229B550}" type="sibTrans" cxnId="{FEF8C788-7D11-40D1-99AB-5C189EC1F53E}">
      <dgm:prSet/>
      <dgm:spPr/>
      <dgm:t>
        <a:bodyPr/>
        <a:lstStyle/>
        <a:p>
          <a:pPr algn="ctr"/>
          <a:endParaRPr lang="pt-PT"/>
        </a:p>
      </dgm:t>
    </dgm:pt>
    <dgm:pt modelId="{5BCB252B-72D7-4FC2-A65E-9E512F61B6F8}" type="pres">
      <dgm:prSet presAssocID="{6915A4F2-0A02-44BD-A9F4-78DE2A2524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48E41E0-A4A1-4674-87E4-92675844442C}" type="pres">
      <dgm:prSet presAssocID="{F4214BE1-8471-425C-A4AC-E0BAAD7A6086}" presName="centerShape" presStyleLbl="node0" presStyleIdx="0" presStyleCnt="1" custScaleX="172010" custScaleY="105123"/>
      <dgm:spPr/>
      <dgm:t>
        <a:bodyPr/>
        <a:lstStyle/>
        <a:p>
          <a:endParaRPr lang="pt-PT"/>
        </a:p>
      </dgm:t>
    </dgm:pt>
    <dgm:pt modelId="{D78843F6-2B44-4E7C-8495-620681F32441}" type="pres">
      <dgm:prSet presAssocID="{E267EB9C-0C64-4BCB-ABB3-84F22CCE33E0}" presName="Name9" presStyleLbl="parChTrans1D2" presStyleIdx="0" presStyleCnt="6"/>
      <dgm:spPr/>
      <dgm:t>
        <a:bodyPr/>
        <a:lstStyle/>
        <a:p>
          <a:endParaRPr lang="pt-PT"/>
        </a:p>
      </dgm:t>
    </dgm:pt>
    <dgm:pt modelId="{7699363B-885B-4169-A2B4-C90C8DD62C41}" type="pres">
      <dgm:prSet presAssocID="{E267EB9C-0C64-4BCB-ABB3-84F22CCE33E0}" presName="connTx" presStyleLbl="parChTrans1D2" presStyleIdx="0" presStyleCnt="6"/>
      <dgm:spPr/>
      <dgm:t>
        <a:bodyPr/>
        <a:lstStyle/>
        <a:p>
          <a:endParaRPr lang="pt-PT"/>
        </a:p>
      </dgm:t>
    </dgm:pt>
    <dgm:pt modelId="{4CDCD70A-BEFB-4A4C-8A40-54264105ED9F}" type="pres">
      <dgm:prSet presAssocID="{D058CED6-3014-4803-9DCA-9C7E2B5FAA34}" presName="node" presStyleLbl="node1" presStyleIdx="0" presStyleCnt="6" custScaleX="154332" custScaleY="105123" custRadScaleRad="100393" custRadScaleInc="55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D060D9-CB37-42EE-9066-EC4AC07A1C3E}" type="pres">
      <dgm:prSet presAssocID="{087794D9-F610-4E07-BF7C-4417F01CEA03}" presName="Name9" presStyleLbl="parChTrans1D2" presStyleIdx="1" presStyleCnt="6"/>
      <dgm:spPr/>
      <dgm:t>
        <a:bodyPr/>
        <a:lstStyle/>
        <a:p>
          <a:endParaRPr lang="pt-PT"/>
        </a:p>
      </dgm:t>
    </dgm:pt>
    <dgm:pt modelId="{31FA9B39-D204-4886-8FED-82CC5BD859A0}" type="pres">
      <dgm:prSet presAssocID="{087794D9-F610-4E07-BF7C-4417F01CEA03}" presName="connTx" presStyleLbl="parChTrans1D2" presStyleIdx="1" presStyleCnt="6"/>
      <dgm:spPr/>
      <dgm:t>
        <a:bodyPr/>
        <a:lstStyle/>
        <a:p>
          <a:endParaRPr lang="pt-PT"/>
        </a:p>
      </dgm:t>
    </dgm:pt>
    <dgm:pt modelId="{E40F6B1C-63A2-4F48-AAF4-B5329B3190C1}" type="pres">
      <dgm:prSet presAssocID="{839752BF-4539-4C7D-9048-49414C811205}" presName="node" presStyleLbl="node1" presStyleIdx="1" presStyleCnt="6" custScaleX="200515" custScaleY="106848" custRadScaleRad="147976" custRadScaleInc="362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5A7AFA-7C85-4010-9C0B-2306C5D4C7BC}" type="pres">
      <dgm:prSet presAssocID="{7E33A783-9E28-4A45-B88E-676F00D06F78}" presName="Name9" presStyleLbl="parChTrans1D2" presStyleIdx="2" presStyleCnt="6"/>
      <dgm:spPr/>
      <dgm:t>
        <a:bodyPr/>
        <a:lstStyle/>
        <a:p>
          <a:endParaRPr lang="pt-PT"/>
        </a:p>
      </dgm:t>
    </dgm:pt>
    <dgm:pt modelId="{3DE03DCF-3908-4605-8EEA-CEE16024A837}" type="pres">
      <dgm:prSet presAssocID="{7E33A783-9E28-4A45-B88E-676F00D06F78}" presName="connTx" presStyleLbl="parChTrans1D2" presStyleIdx="2" presStyleCnt="6"/>
      <dgm:spPr/>
      <dgm:t>
        <a:bodyPr/>
        <a:lstStyle/>
        <a:p>
          <a:endParaRPr lang="pt-PT"/>
        </a:p>
      </dgm:t>
    </dgm:pt>
    <dgm:pt modelId="{98EA858B-FE78-4E96-BC2B-706A0FEBF00D}" type="pres">
      <dgm:prSet presAssocID="{55E5ECD4-1A1B-4F56-ADCF-794E568AC7E3}" presName="node" presStyleLbl="node1" presStyleIdx="2" presStyleCnt="6" custScaleX="188816" custScaleY="95520" custRadScaleRad="139060" custRadScaleInc="-278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DBC37E-EE20-4B98-BB3F-390D5058BC37}" type="pres">
      <dgm:prSet presAssocID="{CFAA6F78-4AD5-45BE-9108-3E51B0802C04}" presName="Name9" presStyleLbl="parChTrans1D2" presStyleIdx="3" presStyleCnt="6"/>
      <dgm:spPr/>
      <dgm:t>
        <a:bodyPr/>
        <a:lstStyle/>
        <a:p>
          <a:endParaRPr lang="pt-PT"/>
        </a:p>
      </dgm:t>
    </dgm:pt>
    <dgm:pt modelId="{DF62E5F7-3558-452F-9EE7-A7FBFA5DDB95}" type="pres">
      <dgm:prSet presAssocID="{CFAA6F78-4AD5-45BE-9108-3E51B0802C04}" presName="connTx" presStyleLbl="parChTrans1D2" presStyleIdx="3" presStyleCnt="6"/>
      <dgm:spPr/>
      <dgm:t>
        <a:bodyPr/>
        <a:lstStyle/>
        <a:p>
          <a:endParaRPr lang="pt-PT"/>
        </a:p>
      </dgm:t>
    </dgm:pt>
    <dgm:pt modelId="{5724ABD4-2B93-4F6E-86C6-B9BF23C90897}" type="pres">
      <dgm:prSet presAssocID="{14EC34DA-44AF-4A17-BA84-8B3B17CE1354}" presName="node" presStyleLbl="node1" presStyleIdx="3" presStyleCnt="6" custScaleX="172010" custScaleY="69128" custRadScaleRad="93993" custRadScaleInc="40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0C9DAA-9AD2-48DD-8C6E-F8AD2A24BBEB}" type="pres">
      <dgm:prSet presAssocID="{45C94EEB-B932-4711-AC45-59FA12796138}" presName="Name9" presStyleLbl="parChTrans1D2" presStyleIdx="4" presStyleCnt="6"/>
      <dgm:spPr/>
      <dgm:t>
        <a:bodyPr/>
        <a:lstStyle/>
        <a:p>
          <a:endParaRPr lang="pt-PT"/>
        </a:p>
      </dgm:t>
    </dgm:pt>
    <dgm:pt modelId="{1710DA54-E636-47B2-AD27-0194693C7A43}" type="pres">
      <dgm:prSet presAssocID="{45C94EEB-B932-4711-AC45-59FA12796138}" presName="connTx" presStyleLbl="parChTrans1D2" presStyleIdx="4" presStyleCnt="6"/>
      <dgm:spPr/>
      <dgm:t>
        <a:bodyPr/>
        <a:lstStyle/>
        <a:p>
          <a:endParaRPr lang="pt-PT"/>
        </a:p>
      </dgm:t>
    </dgm:pt>
    <dgm:pt modelId="{46AB938F-E9AA-4171-B529-AFB6E2F382E6}" type="pres">
      <dgm:prSet presAssocID="{D1F08B4B-6C69-4790-8807-19C7AB510346}" presName="node" presStyleLbl="node1" presStyleIdx="4" presStyleCnt="6" custScaleX="205847" custScaleY="75312" custRadScaleRad="143645" custRadScaleInc="3931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B9DF0E-79B1-46C7-9592-2A00F6DEC4B3}" type="pres">
      <dgm:prSet presAssocID="{3E530888-A4E8-40E7-883C-0C9F33840C54}" presName="Name9" presStyleLbl="parChTrans1D2" presStyleIdx="5" presStyleCnt="6"/>
      <dgm:spPr/>
      <dgm:t>
        <a:bodyPr/>
        <a:lstStyle/>
        <a:p>
          <a:endParaRPr lang="pt-PT"/>
        </a:p>
      </dgm:t>
    </dgm:pt>
    <dgm:pt modelId="{2B064954-3F38-4F63-BFF1-431696825C75}" type="pres">
      <dgm:prSet presAssocID="{3E530888-A4E8-40E7-883C-0C9F33840C54}" presName="connTx" presStyleLbl="parChTrans1D2" presStyleIdx="5" presStyleCnt="6"/>
      <dgm:spPr/>
      <dgm:t>
        <a:bodyPr/>
        <a:lstStyle/>
        <a:p>
          <a:endParaRPr lang="pt-PT"/>
        </a:p>
      </dgm:t>
    </dgm:pt>
    <dgm:pt modelId="{C3E56873-3476-473F-AC14-0EA6B24DE7E1}" type="pres">
      <dgm:prSet presAssocID="{6E13BA62-5FD0-43F5-9897-8C0372D17231}" presName="node" presStyleLbl="node1" presStyleIdx="5" presStyleCnt="6" custScaleX="188560" custScaleY="95491" custRadScaleRad="140922" custRadScaleInc="-3278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08E1F58-B8F5-4618-8327-9A37C20EE2C8}" type="presOf" srcId="{D1F08B4B-6C69-4790-8807-19C7AB510346}" destId="{46AB938F-E9AA-4171-B529-AFB6E2F382E6}" srcOrd="0" destOrd="0" presId="urn:microsoft.com/office/officeart/2005/8/layout/radial1"/>
    <dgm:cxn modelId="{2B58E452-46D1-4D28-942C-2E3DA3FC260D}" type="presOf" srcId="{55E5ECD4-1A1B-4F56-ADCF-794E568AC7E3}" destId="{98EA858B-FE78-4E96-BC2B-706A0FEBF00D}" srcOrd="0" destOrd="0" presId="urn:microsoft.com/office/officeart/2005/8/layout/radial1"/>
    <dgm:cxn modelId="{5DD8CB4C-B136-4C6A-9128-2C1450BDC507}" srcId="{F4214BE1-8471-425C-A4AC-E0BAAD7A6086}" destId="{839752BF-4539-4C7D-9048-49414C811205}" srcOrd="1" destOrd="0" parTransId="{087794D9-F610-4E07-BF7C-4417F01CEA03}" sibTransId="{3C8C4C54-FB77-44E0-8A5E-61C880EA5184}"/>
    <dgm:cxn modelId="{CEA79FB0-A484-435B-BE2C-7834D6232C32}" srcId="{F4214BE1-8471-425C-A4AC-E0BAAD7A6086}" destId="{6E13BA62-5FD0-43F5-9897-8C0372D17231}" srcOrd="5" destOrd="0" parTransId="{3E530888-A4E8-40E7-883C-0C9F33840C54}" sibTransId="{3F29BF2E-C077-4703-BCA6-2FB8186932D2}"/>
    <dgm:cxn modelId="{93799914-6F0B-4493-AD1A-D6A23A499F06}" type="presOf" srcId="{F4214BE1-8471-425C-A4AC-E0BAAD7A6086}" destId="{F48E41E0-A4A1-4674-87E4-92675844442C}" srcOrd="0" destOrd="0" presId="urn:microsoft.com/office/officeart/2005/8/layout/radial1"/>
    <dgm:cxn modelId="{55E91244-6737-4634-B49C-A2440C1F829D}" srcId="{F4214BE1-8471-425C-A4AC-E0BAAD7A6086}" destId="{D1F08B4B-6C69-4790-8807-19C7AB510346}" srcOrd="4" destOrd="0" parTransId="{45C94EEB-B932-4711-AC45-59FA12796138}" sibTransId="{F5644ADD-7472-46EF-BAB4-0163B9EEC8A8}"/>
    <dgm:cxn modelId="{7E18F4AC-17E9-429B-8D76-07D1438683E3}" type="presOf" srcId="{087794D9-F610-4E07-BF7C-4417F01CEA03}" destId="{EFD060D9-CB37-42EE-9066-EC4AC07A1C3E}" srcOrd="0" destOrd="0" presId="urn:microsoft.com/office/officeart/2005/8/layout/radial1"/>
    <dgm:cxn modelId="{A9194CDB-C951-4AF1-8D1A-52CFB71A7B70}" type="presOf" srcId="{45C94EEB-B932-4711-AC45-59FA12796138}" destId="{1710DA54-E636-47B2-AD27-0194693C7A43}" srcOrd="1" destOrd="0" presId="urn:microsoft.com/office/officeart/2005/8/layout/radial1"/>
    <dgm:cxn modelId="{CD3768B7-03B3-4BF9-B161-66FAB876E018}" type="presOf" srcId="{45C94EEB-B932-4711-AC45-59FA12796138}" destId="{740C9DAA-9AD2-48DD-8C6E-F8AD2A24BBEB}" srcOrd="0" destOrd="0" presId="urn:microsoft.com/office/officeart/2005/8/layout/radial1"/>
    <dgm:cxn modelId="{ABEB56BC-6100-4E08-97DD-1A7B9511EBF1}" type="presOf" srcId="{CFAA6F78-4AD5-45BE-9108-3E51B0802C04}" destId="{69DBC37E-EE20-4B98-BB3F-390D5058BC37}" srcOrd="0" destOrd="0" presId="urn:microsoft.com/office/officeart/2005/8/layout/radial1"/>
    <dgm:cxn modelId="{FEF8C788-7D11-40D1-99AB-5C189EC1F53E}" srcId="{F4214BE1-8471-425C-A4AC-E0BAAD7A6086}" destId="{55E5ECD4-1A1B-4F56-ADCF-794E568AC7E3}" srcOrd="2" destOrd="0" parTransId="{7E33A783-9E28-4A45-B88E-676F00D06F78}" sibTransId="{7C634995-3671-4D90-899A-94F77229B550}"/>
    <dgm:cxn modelId="{CB34329B-25C1-4E7D-9049-F8449B0D9D49}" type="presOf" srcId="{14EC34DA-44AF-4A17-BA84-8B3B17CE1354}" destId="{5724ABD4-2B93-4F6E-86C6-B9BF23C90897}" srcOrd="0" destOrd="0" presId="urn:microsoft.com/office/officeart/2005/8/layout/radial1"/>
    <dgm:cxn modelId="{393CC0E0-D738-4183-936C-D1AE07D2A626}" type="presOf" srcId="{6E13BA62-5FD0-43F5-9897-8C0372D17231}" destId="{C3E56873-3476-473F-AC14-0EA6B24DE7E1}" srcOrd="0" destOrd="0" presId="urn:microsoft.com/office/officeart/2005/8/layout/radial1"/>
    <dgm:cxn modelId="{4577A981-BD14-42A9-A721-6BCC7955C26C}" type="presOf" srcId="{CFAA6F78-4AD5-45BE-9108-3E51B0802C04}" destId="{DF62E5F7-3558-452F-9EE7-A7FBFA5DDB95}" srcOrd="1" destOrd="0" presId="urn:microsoft.com/office/officeart/2005/8/layout/radial1"/>
    <dgm:cxn modelId="{390CF740-C834-421D-9C7E-EECB4B9B9B7E}" type="presOf" srcId="{3E530888-A4E8-40E7-883C-0C9F33840C54}" destId="{8DB9DF0E-79B1-46C7-9592-2A00F6DEC4B3}" srcOrd="0" destOrd="0" presId="urn:microsoft.com/office/officeart/2005/8/layout/radial1"/>
    <dgm:cxn modelId="{784CEE58-1961-4B25-B98F-5446B9BC99B8}" type="presOf" srcId="{7E33A783-9E28-4A45-B88E-676F00D06F78}" destId="{655A7AFA-7C85-4010-9C0B-2306C5D4C7BC}" srcOrd="0" destOrd="0" presId="urn:microsoft.com/office/officeart/2005/8/layout/radial1"/>
    <dgm:cxn modelId="{B28BFFCF-B164-4DE7-89B7-BA9539CC8991}" type="presOf" srcId="{087794D9-F610-4E07-BF7C-4417F01CEA03}" destId="{31FA9B39-D204-4886-8FED-82CC5BD859A0}" srcOrd="1" destOrd="0" presId="urn:microsoft.com/office/officeart/2005/8/layout/radial1"/>
    <dgm:cxn modelId="{EC307E70-5C7B-4764-961F-2330F1CE7E73}" srcId="{F4214BE1-8471-425C-A4AC-E0BAAD7A6086}" destId="{14EC34DA-44AF-4A17-BA84-8B3B17CE1354}" srcOrd="3" destOrd="0" parTransId="{CFAA6F78-4AD5-45BE-9108-3E51B0802C04}" sibTransId="{0A11E319-3E23-474D-B2A5-F0D3702ED6B7}"/>
    <dgm:cxn modelId="{F5FA7E78-EF90-4E47-96ED-C546A32CD4D1}" type="presOf" srcId="{7E33A783-9E28-4A45-B88E-676F00D06F78}" destId="{3DE03DCF-3908-4605-8EEA-CEE16024A837}" srcOrd="1" destOrd="0" presId="urn:microsoft.com/office/officeart/2005/8/layout/radial1"/>
    <dgm:cxn modelId="{282B91AB-A51F-4D2B-AD1B-1FC923106404}" srcId="{6915A4F2-0A02-44BD-A9F4-78DE2A25245B}" destId="{F4214BE1-8471-425C-A4AC-E0BAAD7A6086}" srcOrd="0" destOrd="0" parTransId="{3204BA5A-E040-4C60-981B-B1DDF90989B1}" sibTransId="{B85500F9-2346-4703-B826-65FBDFC9CA85}"/>
    <dgm:cxn modelId="{FA1A815D-5A6E-4897-832C-48C0B0664FE7}" type="presOf" srcId="{E267EB9C-0C64-4BCB-ABB3-84F22CCE33E0}" destId="{7699363B-885B-4169-A2B4-C90C8DD62C41}" srcOrd="1" destOrd="0" presId="urn:microsoft.com/office/officeart/2005/8/layout/radial1"/>
    <dgm:cxn modelId="{29137191-41EC-400F-8E6B-F34835410F0F}" srcId="{F4214BE1-8471-425C-A4AC-E0BAAD7A6086}" destId="{D058CED6-3014-4803-9DCA-9C7E2B5FAA34}" srcOrd="0" destOrd="0" parTransId="{E267EB9C-0C64-4BCB-ABB3-84F22CCE33E0}" sibTransId="{EEDDC783-3A53-4FD8-B5B7-AFA6B149F958}"/>
    <dgm:cxn modelId="{4B27A1EF-3E90-4616-BA01-4C93743135F1}" type="presOf" srcId="{D058CED6-3014-4803-9DCA-9C7E2B5FAA34}" destId="{4CDCD70A-BEFB-4A4C-8A40-54264105ED9F}" srcOrd="0" destOrd="0" presId="urn:microsoft.com/office/officeart/2005/8/layout/radial1"/>
    <dgm:cxn modelId="{68AA79F5-8AE4-4A6E-9574-466B0A0559D8}" type="presOf" srcId="{3E530888-A4E8-40E7-883C-0C9F33840C54}" destId="{2B064954-3F38-4F63-BFF1-431696825C75}" srcOrd="1" destOrd="0" presId="urn:microsoft.com/office/officeart/2005/8/layout/radial1"/>
    <dgm:cxn modelId="{378BA319-2111-455D-B588-DE1A4F118EB1}" type="presOf" srcId="{6915A4F2-0A02-44BD-A9F4-78DE2A25245B}" destId="{5BCB252B-72D7-4FC2-A65E-9E512F61B6F8}" srcOrd="0" destOrd="0" presId="urn:microsoft.com/office/officeart/2005/8/layout/radial1"/>
    <dgm:cxn modelId="{55E0E8F8-CB36-4834-AD6D-56AD93460751}" type="presOf" srcId="{839752BF-4539-4C7D-9048-49414C811205}" destId="{E40F6B1C-63A2-4F48-AAF4-B5329B3190C1}" srcOrd="0" destOrd="0" presId="urn:microsoft.com/office/officeart/2005/8/layout/radial1"/>
    <dgm:cxn modelId="{71D40F73-01F6-4785-83F3-16C8196B0D7E}" type="presOf" srcId="{E267EB9C-0C64-4BCB-ABB3-84F22CCE33E0}" destId="{D78843F6-2B44-4E7C-8495-620681F32441}" srcOrd="0" destOrd="0" presId="urn:microsoft.com/office/officeart/2005/8/layout/radial1"/>
    <dgm:cxn modelId="{5A80C811-9E20-431A-ACE2-15BD9DED9EC7}" type="presParOf" srcId="{5BCB252B-72D7-4FC2-A65E-9E512F61B6F8}" destId="{F48E41E0-A4A1-4674-87E4-92675844442C}" srcOrd="0" destOrd="0" presId="urn:microsoft.com/office/officeart/2005/8/layout/radial1"/>
    <dgm:cxn modelId="{CD219E5C-EDF8-47BF-ACFA-A7CB72FBAA81}" type="presParOf" srcId="{5BCB252B-72D7-4FC2-A65E-9E512F61B6F8}" destId="{D78843F6-2B44-4E7C-8495-620681F32441}" srcOrd="1" destOrd="0" presId="urn:microsoft.com/office/officeart/2005/8/layout/radial1"/>
    <dgm:cxn modelId="{B4EAD803-4BDC-4C39-82D1-79D997BAEFB0}" type="presParOf" srcId="{D78843F6-2B44-4E7C-8495-620681F32441}" destId="{7699363B-885B-4169-A2B4-C90C8DD62C41}" srcOrd="0" destOrd="0" presId="urn:microsoft.com/office/officeart/2005/8/layout/radial1"/>
    <dgm:cxn modelId="{6E513AE5-1E2C-4C73-B5C2-834BE7ECE0B1}" type="presParOf" srcId="{5BCB252B-72D7-4FC2-A65E-9E512F61B6F8}" destId="{4CDCD70A-BEFB-4A4C-8A40-54264105ED9F}" srcOrd="2" destOrd="0" presId="urn:microsoft.com/office/officeart/2005/8/layout/radial1"/>
    <dgm:cxn modelId="{EB2B71DC-9194-498D-BCF6-96A5DE3FFE0C}" type="presParOf" srcId="{5BCB252B-72D7-4FC2-A65E-9E512F61B6F8}" destId="{EFD060D9-CB37-42EE-9066-EC4AC07A1C3E}" srcOrd="3" destOrd="0" presId="urn:microsoft.com/office/officeart/2005/8/layout/radial1"/>
    <dgm:cxn modelId="{1A1C998A-9E7C-4EDA-A6CC-A827B99C8C23}" type="presParOf" srcId="{EFD060D9-CB37-42EE-9066-EC4AC07A1C3E}" destId="{31FA9B39-D204-4886-8FED-82CC5BD859A0}" srcOrd="0" destOrd="0" presId="urn:microsoft.com/office/officeart/2005/8/layout/radial1"/>
    <dgm:cxn modelId="{85E7345F-7453-45F6-A50A-43DD724F2A47}" type="presParOf" srcId="{5BCB252B-72D7-4FC2-A65E-9E512F61B6F8}" destId="{E40F6B1C-63A2-4F48-AAF4-B5329B3190C1}" srcOrd="4" destOrd="0" presId="urn:microsoft.com/office/officeart/2005/8/layout/radial1"/>
    <dgm:cxn modelId="{530CDFE6-E1D8-4D68-8051-5A2C32F77C25}" type="presParOf" srcId="{5BCB252B-72D7-4FC2-A65E-9E512F61B6F8}" destId="{655A7AFA-7C85-4010-9C0B-2306C5D4C7BC}" srcOrd="5" destOrd="0" presId="urn:microsoft.com/office/officeart/2005/8/layout/radial1"/>
    <dgm:cxn modelId="{8BFC989C-9F7E-4AFE-ABEA-7852EDB1C9C0}" type="presParOf" srcId="{655A7AFA-7C85-4010-9C0B-2306C5D4C7BC}" destId="{3DE03DCF-3908-4605-8EEA-CEE16024A837}" srcOrd="0" destOrd="0" presId="urn:microsoft.com/office/officeart/2005/8/layout/radial1"/>
    <dgm:cxn modelId="{11EA5481-E0BA-4489-81C5-6795E9F0A036}" type="presParOf" srcId="{5BCB252B-72D7-4FC2-A65E-9E512F61B6F8}" destId="{98EA858B-FE78-4E96-BC2B-706A0FEBF00D}" srcOrd="6" destOrd="0" presId="urn:microsoft.com/office/officeart/2005/8/layout/radial1"/>
    <dgm:cxn modelId="{FA33275D-F3B9-4E78-8594-6019027A6E09}" type="presParOf" srcId="{5BCB252B-72D7-4FC2-A65E-9E512F61B6F8}" destId="{69DBC37E-EE20-4B98-BB3F-390D5058BC37}" srcOrd="7" destOrd="0" presId="urn:microsoft.com/office/officeart/2005/8/layout/radial1"/>
    <dgm:cxn modelId="{C6E12919-6B5B-490B-BF18-D4135B8023EA}" type="presParOf" srcId="{69DBC37E-EE20-4B98-BB3F-390D5058BC37}" destId="{DF62E5F7-3558-452F-9EE7-A7FBFA5DDB95}" srcOrd="0" destOrd="0" presId="urn:microsoft.com/office/officeart/2005/8/layout/radial1"/>
    <dgm:cxn modelId="{E2884E1D-96E3-4BB7-A32E-FE67B1A6EC66}" type="presParOf" srcId="{5BCB252B-72D7-4FC2-A65E-9E512F61B6F8}" destId="{5724ABD4-2B93-4F6E-86C6-B9BF23C90897}" srcOrd="8" destOrd="0" presId="urn:microsoft.com/office/officeart/2005/8/layout/radial1"/>
    <dgm:cxn modelId="{335D0F64-6329-4859-904B-E5D9E1FBAC4F}" type="presParOf" srcId="{5BCB252B-72D7-4FC2-A65E-9E512F61B6F8}" destId="{740C9DAA-9AD2-48DD-8C6E-F8AD2A24BBEB}" srcOrd="9" destOrd="0" presId="urn:microsoft.com/office/officeart/2005/8/layout/radial1"/>
    <dgm:cxn modelId="{D8056C39-B339-4BD9-9ADB-B977A0882B9A}" type="presParOf" srcId="{740C9DAA-9AD2-48DD-8C6E-F8AD2A24BBEB}" destId="{1710DA54-E636-47B2-AD27-0194693C7A43}" srcOrd="0" destOrd="0" presId="urn:microsoft.com/office/officeart/2005/8/layout/radial1"/>
    <dgm:cxn modelId="{B83FC79B-1639-441F-BA9E-B29388583358}" type="presParOf" srcId="{5BCB252B-72D7-4FC2-A65E-9E512F61B6F8}" destId="{46AB938F-E9AA-4171-B529-AFB6E2F382E6}" srcOrd="10" destOrd="0" presId="urn:microsoft.com/office/officeart/2005/8/layout/radial1"/>
    <dgm:cxn modelId="{009A6643-D9C7-4439-BE4B-DA1B1A07F498}" type="presParOf" srcId="{5BCB252B-72D7-4FC2-A65E-9E512F61B6F8}" destId="{8DB9DF0E-79B1-46C7-9592-2A00F6DEC4B3}" srcOrd="11" destOrd="0" presId="urn:microsoft.com/office/officeart/2005/8/layout/radial1"/>
    <dgm:cxn modelId="{AB5A07EA-AD1E-4FE8-96C7-11642922F8DC}" type="presParOf" srcId="{8DB9DF0E-79B1-46C7-9592-2A00F6DEC4B3}" destId="{2B064954-3F38-4F63-BFF1-431696825C75}" srcOrd="0" destOrd="0" presId="urn:microsoft.com/office/officeart/2005/8/layout/radial1"/>
    <dgm:cxn modelId="{98E41F54-DEA3-4904-A094-E887A4CA63EE}" type="presParOf" srcId="{5BCB252B-72D7-4FC2-A65E-9E512F61B6F8}" destId="{C3E56873-3476-473F-AC14-0EA6B24DE7E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E41E0-A4A1-4674-87E4-92675844442C}">
      <dsp:nvSpPr>
        <dsp:cNvPr id="0" name=""/>
        <dsp:cNvSpPr/>
      </dsp:nvSpPr>
      <dsp:spPr>
        <a:xfrm>
          <a:off x="3014340" y="2015734"/>
          <a:ext cx="2511365" cy="1534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E</a:t>
          </a:r>
          <a:r>
            <a:rPr lang="pt-PT" sz="280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-learning</a:t>
          </a:r>
          <a:endParaRPr lang="pt-PT" sz="28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382121" y="2240501"/>
        <a:ext cx="1775803" cy="1085273"/>
      </dsp:txXfrm>
    </dsp:sp>
    <dsp:sp modelId="{D78843F6-2B44-4E7C-8495-620681F32441}">
      <dsp:nvSpPr>
        <dsp:cNvPr id="0" name=""/>
        <dsp:cNvSpPr/>
      </dsp:nvSpPr>
      <dsp:spPr>
        <a:xfrm rot="16299234">
          <a:off x="4110774" y="1813680"/>
          <a:ext cx="373588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73588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288229" y="1819798"/>
        <a:ext cx="18679" cy="18679"/>
      </dsp:txXfrm>
    </dsp:sp>
    <dsp:sp modelId="{4CDCD70A-BEFB-4A4C-8A40-54264105ED9F}">
      <dsp:nvSpPr>
        <dsp:cNvPr id="0" name=""/>
        <dsp:cNvSpPr/>
      </dsp:nvSpPr>
      <dsp:spPr>
        <a:xfrm>
          <a:off x="3198481" y="107761"/>
          <a:ext cx="2253265" cy="1534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latin typeface="Arial" pitchFamily="34" charset="0"/>
              <a:cs typeface="Arial" pitchFamily="34" charset="0"/>
            </a:rPr>
            <a:t>E</a:t>
          </a:r>
          <a:r>
            <a:rPr lang="pt-PT" sz="2800" kern="1200" dirty="0" smtClean="0">
              <a:latin typeface="Arial" pitchFamily="34" charset="0"/>
              <a:cs typeface="Arial" pitchFamily="34" charset="0"/>
            </a:rPr>
            <a:t>mpatia de uso</a:t>
          </a:r>
          <a:endParaRPr lang="pt-PT" sz="2800" kern="1200" dirty="0">
            <a:latin typeface="Arial" pitchFamily="34" charset="0"/>
            <a:cs typeface="Arial" pitchFamily="34" charset="0"/>
          </a:endParaRPr>
        </a:p>
      </dsp:txBody>
      <dsp:txXfrm>
        <a:off x="3528464" y="332528"/>
        <a:ext cx="1593299" cy="1085273"/>
      </dsp:txXfrm>
    </dsp:sp>
    <dsp:sp modelId="{EFD060D9-CB37-42EE-9066-EC4AC07A1C3E}">
      <dsp:nvSpPr>
        <dsp:cNvPr id="0" name=""/>
        <dsp:cNvSpPr/>
      </dsp:nvSpPr>
      <dsp:spPr>
        <a:xfrm rot="20453238">
          <a:off x="5352443" y="2330437"/>
          <a:ext cx="358724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58724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522837" y="2336925"/>
        <a:ext cx="17936" cy="17936"/>
      </dsp:txXfrm>
    </dsp:sp>
    <dsp:sp modelId="{E40F6B1C-63A2-4F48-AAF4-B5329B3190C1}">
      <dsp:nvSpPr>
        <dsp:cNvPr id="0" name=""/>
        <dsp:cNvSpPr/>
      </dsp:nvSpPr>
      <dsp:spPr>
        <a:xfrm>
          <a:off x="5464625" y="1081937"/>
          <a:ext cx="2927542" cy="1559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>
            <a:latin typeface="Arial" pitchFamily="34" charset="0"/>
            <a:cs typeface="Arial" pitchFamily="34" charset="0"/>
          </a:endParaRPr>
        </a:p>
      </dsp:txBody>
      <dsp:txXfrm>
        <a:off x="5893354" y="1310393"/>
        <a:ext cx="2070084" cy="1103081"/>
      </dsp:txXfrm>
    </dsp:sp>
    <dsp:sp modelId="{655A7AFA-7C85-4010-9C0B-2306C5D4C7BC}">
      <dsp:nvSpPr>
        <dsp:cNvPr id="0" name=""/>
        <dsp:cNvSpPr/>
      </dsp:nvSpPr>
      <dsp:spPr>
        <a:xfrm rot="1298592">
          <a:off x="5311062" y="3249032"/>
          <a:ext cx="34408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4408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474501" y="3255887"/>
        <a:ext cx="17204" cy="17204"/>
      </dsp:txXfrm>
    </dsp:sp>
    <dsp:sp modelId="{98EA858B-FE78-4E96-BC2B-706A0FEBF00D}">
      <dsp:nvSpPr>
        <dsp:cNvPr id="0" name=""/>
        <dsp:cNvSpPr/>
      </dsp:nvSpPr>
      <dsp:spPr>
        <a:xfrm>
          <a:off x="5349196" y="3060990"/>
          <a:ext cx="2756735" cy="139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>
            <a:latin typeface="Arial" pitchFamily="34" charset="0"/>
            <a:cs typeface="Arial" pitchFamily="34" charset="0"/>
          </a:endParaRPr>
        </a:p>
      </dsp:txBody>
      <dsp:txXfrm>
        <a:off x="5752910" y="3265225"/>
        <a:ext cx="1949307" cy="986133"/>
      </dsp:txXfrm>
    </dsp:sp>
    <dsp:sp modelId="{69DBC37E-EE20-4B98-BB3F-390D5058BC37}">
      <dsp:nvSpPr>
        <dsp:cNvPr id="0" name=""/>
        <dsp:cNvSpPr/>
      </dsp:nvSpPr>
      <dsp:spPr>
        <a:xfrm rot="5407326">
          <a:off x="4010318" y="3792605"/>
          <a:ext cx="515040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515040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4254962" y="3795185"/>
        <a:ext cx="25752" cy="25752"/>
      </dsp:txXfrm>
    </dsp:sp>
    <dsp:sp modelId="{5724ABD4-2B93-4F6E-86C6-B9BF23C90897}">
      <dsp:nvSpPr>
        <dsp:cNvPr id="0" name=""/>
        <dsp:cNvSpPr/>
      </dsp:nvSpPr>
      <dsp:spPr>
        <a:xfrm>
          <a:off x="3010531" y="4065581"/>
          <a:ext cx="2511365" cy="1009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err="1" smtClean="0">
              <a:latin typeface="Arial" pitchFamily="34" charset="0"/>
              <a:cs typeface="Arial" pitchFamily="34" charset="0"/>
            </a:rPr>
            <a:t>E</a:t>
          </a:r>
          <a:r>
            <a:rPr lang="pt-PT" sz="2800" b="0" kern="1200" dirty="0" err="1" smtClean="0">
              <a:latin typeface="Arial" pitchFamily="34" charset="0"/>
              <a:cs typeface="Arial" pitchFamily="34" charset="0"/>
            </a:rPr>
            <a:t>letrónica</a:t>
          </a:r>
          <a:endParaRPr lang="pt-PT" sz="2800" b="0" kern="1200" dirty="0">
            <a:latin typeface="Arial" pitchFamily="34" charset="0"/>
            <a:cs typeface="Arial" pitchFamily="34" charset="0"/>
          </a:endParaRPr>
        </a:p>
      </dsp:txBody>
      <dsp:txXfrm>
        <a:off x="3378312" y="4213386"/>
        <a:ext cx="1775803" cy="713666"/>
      </dsp:txXfrm>
    </dsp:sp>
    <dsp:sp modelId="{740C9DAA-9AD2-48DD-8C6E-F8AD2A24BBEB}">
      <dsp:nvSpPr>
        <dsp:cNvPr id="0" name=""/>
        <dsp:cNvSpPr/>
      </dsp:nvSpPr>
      <dsp:spPr>
        <a:xfrm rot="9707724">
          <a:off x="2783389" y="3192355"/>
          <a:ext cx="39066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9066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2968954" y="3198045"/>
        <a:ext cx="19533" cy="19533"/>
      </dsp:txXfrm>
    </dsp:sp>
    <dsp:sp modelId="{46AB938F-E9AA-4171-B529-AFB6E2F382E6}">
      <dsp:nvSpPr>
        <dsp:cNvPr id="0" name=""/>
        <dsp:cNvSpPr/>
      </dsp:nvSpPr>
      <dsp:spPr>
        <a:xfrm>
          <a:off x="172911" y="3086588"/>
          <a:ext cx="3005389" cy="1099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latin typeface="Arial" pitchFamily="34" charset="0"/>
              <a:cs typeface="Arial" pitchFamily="34" charset="0"/>
            </a:rPr>
            <a:t>E</a:t>
          </a:r>
          <a:r>
            <a:rPr lang="pt-PT" sz="2800" kern="1200" dirty="0" smtClean="0">
              <a:latin typeface="Arial" pitchFamily="34" charset="0"/>
              <a:cs typeface="Arial" pitchFamily="34" charset="0"/>
            </a:rPr>
            <a:t>xploração</a:t>
          </a:r>
          <a:endParaRPr lang="pt-PT" sz="2800" kern="1200" dirty="0">
            <a:latin typeface="Arial" pitchFamily="34" charset="0"/>
            <a:cs typeface="Arial" pitchFamily="34" charset="0"/>
          </a:endParaRPr>
        </a:p>
      </dsp:txBody>
      <dsp:txXfrm>
        <a:off x="613040" y="3247615"/>
        <a:ext cx="2125131" cy="777509"/>
      </dsp:txXfrm>
    </dsp:sp>
    <dsp:sp modelId="{8DB9DF0E-79B1-46C7-9592-2A00F6DEC4B3}">
      <dsp:nvSpPr>
        <dsp:cNvPr id="0" name=""/>
        <dsp:cNvSpPr/>
      </dsp:nvSpPr>
      <dsp:spPr>
        <a:xfrm rot="12009798">
          <a:off x="2858675" y="2312885"/>
          <a:ext cx="345598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45598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022834" y="2319702"/>
        <a:ext cx="17279" cy="17279"/>
      </dsp:txXfrm>
    </dsp:sp>
    <dsp:sp modelId="{C3E56873-3476-473F-AC14-0EA6B24DE7E1}">
      <dsp:nvSpPr>
        <dsp:cNvPr id="0" name=""/>
        <dsp:cNvSpPr/>
      </dsp:nvSpPr>
      <dsp:spPr>
        <a:xfrm>
          <a:off x="378385" y="1162486"/>
          <a:ext cx="2752997" cy="139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latin typeface="Arial" pitchFamily="34" charset="0"/>
              <a:cs typeface="Arial" pitchFamily="34" charset="0"/>
            </a:rPr>
            <a:t>E</a:t>
          </a:r>
          <a:r>
            <a:rPr lang="pt-PT" sz="2800" kern="1200" dirty="0" smtClean="0">
              <a:latin typeface="Arial" pitchFamily="34" charset="0"/>
              <a:cs typeface="Arial" pitchFamily="34" charset="0"/>
            </a:rPr>
            <a:t>xperiência</a:t>
          </a:r>
          <a:endParaRPr lang="pt-PT" sz="2800" kern="1200" dirty="0">
            <a:latin typeface="Arial" pitchFamily="34" charset="0"/>
            <a:cs typeface="Arial" pitchFamily="34" charset="0"/>
          </a:endParaRPr>
        </a:p>
      </dsp:txBody>
      <dsp:txXfrm>
        <a:off x="781552" y="1366659"/>
        <a:ext cx="1946663" cy="98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9C56F-9710-4DD1-83B9-3E0887646ADD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34DC-C28B-4DCD-B605-4DE49DD371A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056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7E3A5-4BF3-4612-A2F4-EFF2AC33A8DC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953EC-2A3D-4172-AB84-E74D0CBF4D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15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53EC-2A3D-4172-AB84-E74D0CBF4DF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70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>
              <a:latin typeface="Times New Roman" pitchFamily="18" charset="0"/>
            </a:endParaRPr>
          </a:p>
        </p:txBody>
      </p:sp>
      <p:sp>
        <p:nvSpPr>
          <p:cNvPr id="69636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C4E5D3-ECDA-49FF-9E5A-C2063B5CBDFE}" type="slidenum">
              <a:rPr lang="pt-PT" sz="1100" smtClean="0">
                <a:solidFill>
                  <a:schemeClr val="tx1"/>
                </a:solidFill>
                <a:latin typeface="News Gothic MT" pitchFamily="34" charset="0"/>
              </a:rPr>
              <a:pPr eaLnBrk="1" hangingPunct="1"/>
              <a:t>2</a:t>
            </a:fld>
            <a:endParaRPr lang="pt-PT" sz="1100" smtClean="0">
              <a:solidFill>
                <a:schemeClr val="tx1"/>
              </a:solidFill>
              <a:latin typeface="News Gothic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1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>
              <a:latin typeface="Times New Roman" pitchFamily="18" charset="0"/>
            </a:endParaRPr>
          </a:p>
        </p:txBody>
      </p:sp>
      <p:sp>
        <p:nvSpPr>
          <p:cNvPr id="7270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CDDEF-BDCF-4BD2-AA1F-64818AC81827}" type="slidenum">
              <a:rPr lang="pt-PT" sz="1200" smtClean="0">
                <a:solidFill>
                  <a:schemeClr val="tx1"/>
                </a:solidFill>
                <a:latin typeface="Tahoma" pitchFamily="34" charset="0"/>
              </a:rPr>
              <a:pPr eaLnBrk="1" hangingPunct="1"/>
              <a:t>42</a:t>
            </a:fld>
            <a:endParaRPr lang="pt-PT" sz="1200" smtClean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2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1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254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34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538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3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235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988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5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318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0400" y="6449664"/>
            <a:ext cx="2133600" cy="365125"/>
          </a:xfrm>
        </p:spPr>
        <p:txBody>
          <a:bodyPr/>
          <a:lstStyle>
            <a:lvl1pPr>
              <a:defRPr lang="pt-BR" sz="1100" smtClean="0">
                <a:effectLst/>
              </a:defRPr>
            </a:lvl1pPr>
          </a:lstStyle>
          <a:p>
            <a:r>
              <a:rPr lang="pt-PT" dirty="0" smtClean="0"/>
              <a:t>©</a:t>
            </a:r>
            <a:endParaRPr lang="pt-PT" dirty="0"/>
          </a:p>
        </p:txBody>
      </p:sp>
      <p:sp>
        <p:nvSpPr>
          <p:cNvPr id="5" name="Rectângulo 4"/>
          <p:cNvSpPr/>
          <p:nvPr userDrawn="1"/>
        </p:nvSpPr>
        <p:spPr>
          <a:xfrm>
            <a:off x="7668344" y="6509116"/>
            <a:ext cx="13612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Bento D. Silva, 2016</a:t>
            </a:r>
            <a:endParaRPr lang="pt-PT" sz="10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81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867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21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C994-0E29-454D-9FB0-5690F2C5DC2F}" type="datetimeFigureOut">
              <a:rPr lang="pt-PT" smtClean="0"/>
              <a:t>04/06/2016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B7AA-5602-4ECE-9009-8711D60198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0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7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.scribd.com/doc/2599547/Project10Xs-Semantic-Wave-2008-Report-Industry-Roadmap-to-Web-30-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log.tv/video.php?id=791710" TargetMode="External"/><Relationship Id="rId2" Type="http://schemas.openxmlformats.org/officeDocument/2006/relationships/hyperlink" Target="http://www.istoe.com.br/assuntos/entrevista/detalhe/102755_VIVEMOS+TEMPOS+LIQUIDOS+NADA+E+PARA+DUR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2.bp.blogspot.com/-Lin-OzdaIww/TiTBvnzqkII/AAAAAAAAAZA/eReQ_2w5B1M/s1600/44_CARTAS_DO_MUNDO_LIQUIDO_MODERNO_1308503084P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tasnaweb.com.br/seminario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tasnaweb.com.br/seminario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poa.com.br/revista-patio/artigo/10938/nada-sera-como-antes.aspx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video.php?v=7668814400688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822/3339" TargetMode="External"/><Relationship Id="rId7" Type="http://schemas.openxmlformats.org/officeDocument/2006/relationships/hyperlink" Target="http://hdl.handle.net/1822/17226" TargetMode="External"/><Relationship Id="rId2" Type="http://schemas.openxmlformats.org/officeDocument/2006/relationships/hyperlink" Target="http://www.project10x.com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dl.handle.net/1822/17940" TargetMode="External"/><Relationship Id="rId5" Type="http://schemas.openxmlformats.org/officeDocument/2006/relationships/hyperlink" Target="http://hdl.handle.net/1822/491" TargetMode="External"/><Relationship Id="rId4" Type="http://schemas.openxmlformats.org/officeDocument/2006/relationships/hyperlink" Target="http://learning.ericsson.net/mlearning2/project_one/book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822/14369" TargetMode="External"/><Relationship Id="rId2" Type="http://schemas.openxmlformats.org/officeDocument/2006/relationships/hyperlink" Target="http://hdl.handle.net/1822/181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l.handle.net/1822/35650" TargetMode="External"/><Relationship Id="rId5" Type="http://schemas.openxmlformats.org/officeDocument/2006/relationships/hyperlink" Target="http://www.revistas.uneb.br/index.php/faeeba/issue/current" TargetMode="External"/><Relationship Id="rId4" Type="http://schemas.openxmlformats.org/officeDocument/2006/relationships/hyperlink" Target="http://hdl.handle.net/1822/1436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http://tvtechnology.com/features/news/picts/2006.04.12-n-TAPE-TV-50year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3245550" y="-10920"/>
            <a:ext cx="5898449" cy="4448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95000">
                <a:schemeClr val="accent2">
                  <a:shade val="67500"/>
                  <a:satMod val="115000"/>
                  <a:lumMod val="48000"/>
                  <a:lumOff val="52000"/>
                  <a:alpha val="78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t-PT" sz="4000" b="1" dirty="0"/>
              <a:t>CENÁRIOS EDUCATIVOS </a:t>
            </a:r>
            <a:r>
              <a:rPr lang="pt-PT" sz="4000" b="1" dirty="0" smtClean="0"/>
              <a:t>PARA A INOVAÇÃO </a:t>
            </a:r>
            <a:r>
              <a:rPr lang="pt-PT" sz="4000" b="1" dirty="0"/>
              <a:t>NA SOCIEDADE DIGITAL: com as </a:t>
            </a:r>
            <a:r>
              <a:rPr lang="pt-PT" sz="4000" b="1" dirty="0" smtClean="0"/>
              <a:t>tecnologias digitais </a:t>
            </a:r>
            <a:r>
              <a:rPr lang="pt-PT" sz="4000" b="1" dirty="0"/>
              <a:t>o que pode mudar na escola?</a:t>
            </a:r>
            <a:endParaRPr lang="pt-PT" sz="4000" dirty="0"/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3923928" y="4731114"/>
            <a:ext cx="49503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1800" dirty="0">
                <a:solidFill>
                  <a:schemeClr val="tx1"/>
                </a:solidFill>
                <a:latin typeface="Arial" charset="0"/>
                <a:cs typeface="Arial" charset="0"/>
              </a:rPr>
              <a:t>Bento Duarte da Silva</a:t>
            </a:r>
          </a:p>
          <a:p>
            <a:pPr eaLnBrk="1" hangingPunct="1"/>
            <a:r>
              <a:rPr lang="pt-PT" sz="1800" dirty="0">
                <a:solidFill>
                  <a:schemeClr val="tx1"/>
                </a:solidFill>
                <a:latin typeface="Arial" charset="0"/>
                <a:cs typeface="Arial" charset="0"/>
              </a:rPr>
              <a:t>Instituto de Educação | Universidade do </a:t>
            </a:r>
            <a:r>
              <a:rPr lang="pt-PT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Minho</a:t>
            </a:r>
            <a:endParaRPr lang="pt-PT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t-PT" sz="1800" dirty="0">
                <a:solidFill>
                  <a:srgbClr val="0070C0"/>
                </a:solidFill>
                <a:latin typeface="Arial" charset="0"/>
                <a:cs typeface="Arial" charset="0"/>
              </a:rPr>
              <a:t>bento@ie.uminho.pt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3" y="13776"/>
            <a:ext cx="327038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093"/>
            <a:ext cx="427037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0"/>
            <a:ext cx="4829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482600" y="-157163"/>
            <a:ext cx="8270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PT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Ecologias da comunicação </a:t>
            </a:r>
          </a:p>
          <a:p>
            <a:pPr algn="ctr" eaLnBrk="1" hangingPunct="1"/>
            <a:r>
              <a:rPr lang="pt-PT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e educação</a:t>
            </a:r>
          </a:p>
        </p:txBody>
      </p:sp>
      <p:grpSp>
        <p:nvGrpSpPr>
          <p:cNvPr id="23555" name="Grupo 2"/>
          <p:cNvGrpSpPr>
            <a:grpSpLocks/>
          </p:cNvGrpSpPr>
          <p:nvPr/>
        </p:nvGrpSpPr>
        <p:grpSpPr bwMode="auto">
          <a:xfrm>
            <a:off x="161925" y="2243138"/>
            <a:ext cx="8610600" cy="3733800"/>
            <a:chOff x="179388" y="1557338"/>
            <a:chExt cx="8610600" cy="3733800"/>
          </a:xfrm>
        </p:grpSpPr>
        <p:sp>
          <p:nvSpPr>
            <p:cNvPr id="23561" name="Rectangle 34"/>
            <p:cNvSpPr>
              <a:spLocks noChangeArrowheads="1"/>
            </p:cNvSpPr>
            <p:nvPr/>
          </p:nvSpPr>
          <p:spPr bwMode="auto">
            <a:xfrm>
              <a:off x="179388" y="4376738"/>
              <a:ext cx="4495800" cy="91440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3562" name="Rectangle 35"/>
            <p:cNvSpPr>
              <a:spLocks noChangeArrowheads="1"/>
            </p:cNvSpPr>
            <p:nvPr/>
          </p:nvSpPr>
          <p:spPr bwMode="auto">
            <a:xfrm>
              <a:off x="255588" y="4833938"/>
              <a:ext cx="3035300" cy="274637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800" b="1">
                  <a:solidFill>
                    <a:srgbClr val="000000"/>
                  </a:solidFill>
                  <a:latin typeface="Arial" charset="0"/>
                </a:rPr>
                <a:t> Comunicação Interpessoal </a:t>
              </a:r>
              <a:endParaRPr lang="pt-PT" sz="1800" b="1">
                <a:latin typeface="Arial" charset="0"/>
              </a:endParaRPr>
            </a:p>
          </p:txBody>
        </p:sp>
        <p:grpSp>
          <p:nvGrpSpPr>
            <p:cNvPr id="23563" name="Group 36"/>
            <p:cNvGrpSpPr>
              <a:grpSpLocks/>
            </p:cNvGrpSpPr>
            <p:nvPr/>
          </p:nvGrpSpPr>
          <p:grpSpPr bwMode="auto">
            <a:xfrm>
              <a:off x="941388" y="1557338"/>
              <a:ext cx="7848600" cy="3733800"/>
              <a:chOff x="624" y="1200"/>
              <a:chExt cx="4944" cy="2352"/>
            </a:xfrm>
          </p:grpSpPr>
          <p:sp>
            <p:nvSpPr>
              <p:cNvPr id="23564" name="Rectangle 37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2592" cy="576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65" name="Rectangle 38"/>
              <p:cNvSpPr>
                <a:spLocks noChangeArrowheads="1"/>
              </p:cNvSpPr>
              <p:nvPr/>
            </p:nvSpPr>
            <p:spPr bwMode="auto">
              <a:xfrm>
                <a:off x="4800" y="3264"/>
                <a:ext cx="672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Família   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66" name="Rectangle 39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359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67" name="Rectangle 40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1576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Comunicação de Elite 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68" name="Rectangle 41"/>
              <p:cNvSpPr>
                <a:spLocks noChangeArrowheads="1"/>
              </p:cNvSpPr>
              <p:nvPr/>
            </p:nvSpPr>
            <p:spPr bwMode="auto">
              <a:xfrm>
                <a:off x="2976" y="2544"/>
                <a:ext cx="2160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69" name="Rectangle 42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544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Escola 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70" name="Rectangle 4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2029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71" name="Rectangle 44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1712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Comunicação de Massa 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72" name="Rectangle 45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1887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73" name="Rectangle 46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1136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Escola Paralela 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74" name="Rectangle 47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1846" cy="521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75" name="Rectangle 48"/>
              <p:cNvSpPr>
                <a:spLocks noChangeArrowheads="1"/>
              </p:cNvSpPr>
              <p:nvPr/>
            </p:nvSpPr>
            <p:spPr bwMode="auto">
              <a:xfrm>
                <a:off x="1200" y="1872"/>
                <a:ext cx="1696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Comunicação Individual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76" name="Rectangle 4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1728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577" name="Rectangle 50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1216" cy="173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1800" b="1">
                    <a:solidFill>
                      <a:srgbClr val="000000"/>
                    </a:solidFill>
                    <a:latin typeface="Arial" charset="0"/>
                  </a:rPr>
                  <a:t> Auto - Educação </a:t>
                </a:r>
                <a:endParaRPr lang="pt-PT" sz="1800" b="1">
                  <a:latin typeface="Arial" charset="0"/>
                </a:endParaRPr>
              </a:p>
            </p:txBody>
          </p:sp>
          <p:sp>
            <p:nvSpPr>
              <p:cNvPr id="23578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1491" cy="569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3579" name="Group 52"/>
              <p:cNvGrpSpPr>
                <a:grpSpLocks/>
              </p:cNvGrpSpPr>
              <p:nvPr/>
            </p:nvGrpSpPr>
            <p:grpSpPr bwMode="auto">
              <a:xfrm>
                <a:off x="1632" y="1327"/>
                <a:ext cx="1272" cy="368"/>
                <a:chOff x="1980" y="1550"/>
                <a:chExt cx="883" cy="183"/>
              </a:xfrm>
            </p:grpSpPr>
            <p:sp>
              <p:nvSpPr>
                <p:cNvPr id="23584" name="Rectangle 53"/>
                <p:cNvSpPr>
                  <a:spLocks noChangeArrowheads="1"/>
                </p:cNvSpPr>
                <p:nvPr/>
              </p:nvSpPr>
              <p:spPr bwMode="auto">
                <a:xfrm>
                  <a:off x="1980" y="1550"/>
                  <a:ext cx="883" cy="86"/>
                </a:xfrm>
                <a:prstGeom prst="rect">
                  <a:avLst/>
                </a:prstGeom>
                <a:solidFill>
                  <a:srgbClr val="CC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PT" sz="1800" b="1">
                      <a:latin typeface="Arial" charset="0"/>
                    </a:rPr>
                    <a:t> </a:t>
                  </a:r>
                  <a:r>
                    <a:rPr lang="pt-PT" sz="1800" b="1">
                      <a:solidFill>
                        <a:schemeClr val="tx1"/>
                      </a:solidFill>
                      <a:latin typeface="Arial" charset="0"/>
                    </a:rPr>
                    <a:t>Comunicação em </a:t>
                  </a:r>
                </a:p>
              </p:txBody>
            </p:sp>
            <p:sp>
              <p:nvSpPr>
                <p:cNvPr id="23585" name="Rectangle 54"/>
                <p:cNvSpPr>
                  <a:spLocks noChangeArrowheads="1"/>
                </p:cNvSpPr>
                <p:nvPr/>
              </p:nvSpPr>
              <p:spPr bwMode="auto">
                <a:xfrm>
                  <a:off x="1980" y="1647"/>
                  <a:ext cx="849" cy="86"/>
                </a:xfrm>
                <a:prstGeom prst="rect">
                  <a:avLst/>
                </a:prstGeom>
                <a:solidFill>
                  <a:srgbClr val="CC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PT" sz="1800" b="1">
                      <a:solidFill>
                        <a:schemeClr val="tx1"/>
                      </a:solidFill>
                      <a:latin typeface="Arial" charset="0"/>
                    </a:rPr>
                    <a:t> Ambiente Virtual </a:t>
                  </a:r>
                </a:p>
              </p:txBody>
            </p:sp>
          </p:grpSp>
          <p:sp>
            <p:nvSpPr>
              <p:cNvPr id="23580" name="Rectangle 55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394" cy="569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3581" name="Group 56"/>
              <p:cNvGrpSpPr>
                <a:grpSpLocks/>
              </p:cNvGrpSpPr>
              <p:nvPr/>
            </p:nvGrpSpPr>
            <p:grpSpPr bwMode="auto">
              <a:xfrm>
                <a:off x="3115" y="1340"/>
                <a:ext cx="1246" cy="355"/>
                <a:chOff x="2941" y="1567"/>
                <a:chExt cx="863" cy="214"/>
              </a:xfrm>
            </p:grpSpPr>
            <p:sp>
              <p:nvSpPr>
                <p:cNvPr id="23582" name="Rectangle 57"/>
                <p:cNvSpPr>
                  <a:spLocks noChangeArrowheads="1"/>
                </p:cNvSpPr>
                <p:nvPr/>
              </p:nvSpPr>
              <p:spPr bwMode="auto">
                <a:xfrm>
                  <a:off x="2941" y="1567"/>
                  <a:ext cx="806" cy="105"/>
                </a:xfrm>
                <a:prstGeom prst="rect">
                  <a:avLst/>
                </a:prstGeom>
                <a:solidFill>
                  <a:srgbClr val="CC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PT" sz="1800" b="1">
                      <a:latin typeface="Arial" charset="0"/>
                    </a:rPr>
                    <a:t>     </a:t>
                  </a:r>
                  <a:r>
                    <a:rPr lang="pt-PT" sz="1800" b="1">
                      <a:solidFill>
                        <a:schemeClr val="tx1"/>
                      </a:solidFill>
                      <a:latin typeface="Arial" charset="0"/>
                    </a:rPr>
                    <a:t>Comunidades</a:t>
                  </a:r>
                </a:p>
              </p:txBody>
            </p:sp>
            <p:sp>
              <p:nvSpPr>
                <p:cNvPr id="23583" name="Rectangle 58"/>
                <p:cNvSpPr>
                  <a:spLocks noChangeArrowheads="1"/>
                </p:cNvSpPr>
                <p:nvPr/>
              </p:nvSpPr>
              <p:spPr bwMode="auto">
                <a:xfrm>
                  <a:off x="2945" y="1676"/>
                  <a:ext cx="859" cy="105"/>
                </a:xfrm>
                <a:prstGeom prst="rect">
                  <a:avLst/>
                </a:prstGeom>
                <a:solidFill>
                  <a:srgbClr val="CC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PT" sz="1800" b="1">
                      <a:solidFill>
                        <a:schemeClr val="tx1"/>
                      </a:solidFill>
                      <a:latin typeface="Arial" charset="0"/>
                    </a:rPr>
                    <a:t> de Aprendizagem</a:t>
                  </a:r>
                </a:p>
              </p:txBody>
            </p:sp>
          </p:grpSp>
        </p:grpSp>
      </p:grpSp>
      <p:grpSp>
        <p:nvGrpSpPr>
          <p:cNvPr id="23556" name="Grupo 1"/>
          <p:cNvGrpSpPr>
            <a:grpSpLocks/>
          </p:cNvGrpSpPr>
          <p:nvPr/>
        </p:nvGrpSpPr>
        <p:grpSpPr bwMode="auto">
          <a:xfrm>
            <a:off x="2524125" y="1227138"/>
            <a:ext cx="4178300" cy="1354137"/>
            <a:chOff x="2524125" y="1227138"/>
            <a:chExt cx="4178300" cy="1354416"/>
          </a:xfrm>
        </p:grpSpPr>
        <p:sp>
          <p:nvSpPr>
            <p:cNvPr id="23557" name="Rectângulo 3"/>
            <p:cNvSpPr>
              <a:spLocks noChangeArrowheads="1"/>
            </p:cNvSpPr>
            <p:nvPr/>
          </p:nvSpPr>
          <p:spPr bwMode="auto">
            <a:xfrm>
              <a:off x="2524125" y="1412147"/>
              <a:ext cx="2144713" cy="91405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3558" name="Rectângulo 30"/>
            <p:cNvSpPr>
              <a:spLocks noChangeArrowheads="1"/>
            </p:cNvSpPr>
            <p:nvPr/>
          </p:nvSpPr>
          <p:spPr bwMode="auto">
            <a:xfrm>
              <a:off x="4657725" y="1412147"/>
              <a:ext cx="2044700" cy="91405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59" name="CaixaDeTexto 4"/>
            <p:cNvSpPr txBox="1">
              <a:spLocks noChangeArrowheads="1"/>
            </p:cNvSpPr>
            <p:nvPr/>
          </p:nvSpPr>
          <p:spPr bwMode="auto">
            <a:xfrm>
              <a:off x="2574642" y="1381060"/>
              <a:ext cx="2159566" cy="120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sz="1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Comunicação em </a:t>
              </a:r>
            </a:p>
            <a:p>
              <a:pPr eaLnBrk="1" hangingPunct="1"/>
              <a:r>
                <a:rPr lang="pt-PT" sz="1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Redes Ubíquas /</a:t>
              </a:r>
            </a:p>
            <a:p>
              <a:pPr eaLnBrk="1" hangingPunct="1"/>
              <a:r>
                <a:rPr lang="pt-PT" sz="1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Pós Massivas</a:t>
              </a:r>
            </a:p>
            <a:p>
              <a:pPr eaLnBrk="1" hangingPunct="1"/>
              <a:endParaRPr lang="pt-PT" sz="1800" b="1">
                <a:latin typeface="Arial" charset="0"/>
                <a:cs typeface="Arial" charset="0"/>
              </a:endParaRPr>
            </a:p>
          </p:txBody>
        </p:sp>
        <p:sp>
          <p:nvSpPr>
            <p:cNvPr id="23560" name="CaixaDeTexto 32"/>
            <p:cNvSpPr txBox="1">
              <a:spLocks noChangeArrowheads="1"/>
            </p:cNvSpPr>
            <p:nvPr/>
          </p:nvSpPr>
          <p:spPr bwMode="auto">
            <a:xfrm>
              <a:off x="4800884" y="1227138"/>
              <a:ext cx="1774845" cy="120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PT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eaLnBrk="1" hangingPunct="1"/>
              <a:r>
                <a:rPr lang="pt-PT" sz="1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Aprendizagem</a:t>
              </a:r>
            </a:p>
            <a:p>
              <a:pPr eaLnBrk="1" hangingPunct="1"/>
              <a:r>
                <a:rPr lang="pt-PT" sz="1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Ubíqua</a:t>
              </a:r>
            </a:p>
            <a:p>
              <a:pPr eaLnBrk="1" hangingPunct="1"/>
              <a:endParaRPr lang="pt-PT" sz="1800" b="1">
                <a:latin typeface="Arial" charset="0"/>
                <a:cs typeface="Arial" charset="0"/>
              </a:endParaRPr>
            </a:p>
          </p:txBody>
        </p:sp>
      </p:grpSp>
      <p:pic>
        <p:nvPicPr>
          <p:cNvPr id="34" name="Picture 2" descr="C:\Users\Bento Silva\Desktop\Karine - tese\Imagens Inovação tecnológica\Elipse 4 milhoes anos - 2001 odisseia no espaç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12698" r="30635" b="65291"/>
          <a:stretch/>
        </p:blipFill>
        <p:spPr bwMode="auto">
          <a:xfrm>
            <a:off x="1187624" y="2416629"/>
            <a:ext cx="69905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2"/>
          <p:cNvGrpSpPr>
            <a:grpSpLocks/>
          </p:cNvGrpSpPr>
          <p:nvPr/>
        </p:nvGrpSpPr>
        <p:grpSpPr bwMode="auto">
          <a:xfrm>
            <a:off x="0" y="280988"/>
            <a:ext cx="9120188" cy="2185987"/>
            <a:chOff x="1" y="280988"/>
            <a:chExt cx="9119566" cy="2185930"/>
          </a:xfrm>
        </p:grpSpPr>
        <p:pic>
          <p:nvPicPr>
            <p:cNvPr id="13325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80988"/>
              <a:ext cx="7380311" cy="217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538" y="280988"/>
              <a:ext cx="1803029" cy="218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5" name="Picture 4" descr="eniac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15963"/>
            <a:ext cx="17843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3" descr="180px-IBM_PC (198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44538"/>
            <a:ext cx="15890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558800"/>
            <a:ext cx="15525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715963"/>
            <a:ext cx="17160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CaixaDeTexto 4"/>
          <p:cNvSpPr txBox="1">
            <a:spLocks noChangeArrowheads="1"/>
          </p:cNvSpPr>
          <p:nvPr/>
        </p:nvSpPr>
        <p:spPr bwMode="auto">
          <a:xfrm>
            <a:off x="260350" y="2708275"/>
            <a:ext cx="84883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90600" indent="-990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PT" sz="2000">
                <a:solidFill>
                  <a:schemeClr val="tx1"/>
                </a:solidFill>
                <a:latin typeface="Arial" charset="0"/>
                <a:cs typeface="Arial" charset="0"/>
              </a:rPr>
              <a:t>1945 – ENIAC (pesava 30 toneladas, dimensões de 24 metros de comprimento e 5 de altura; tinha mais de 17.000 válvulas)</a:t>
            </a:r>
          </a:p>
        </p:txBody>
      </p:sp>
      <p:sp>
        <p:nvSpPr>
          <p:cNvPr id="13320" name="CaixaDeTexto 5"/>
          <p:cNvSpPr txBox="1">
            <a:spLocks noChangeArrowheads="1"/>
          </p:cNvSpPr>
          <p:nvPr/>
        </p:nvSpPr>
        <p:spPr bwMode="auto">
          <a:xfrm>
            <a:off x="231775" y="3516313"/>
            <a:ext cx="604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1981 –   </a:t>
            </a:r>
            <a:r>
              <a:rPr lang="pt-PT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Personal</a:t>
            </a:r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PT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Computer</a:t>
            </a:r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 (PC da IBM – desktop)</a:t>
            </a:r>
          </a:p>
          <a:p>
            <a:pPr eaLnBrk="1" hangingPunct="1"/>
            <a:endParaRPr lang="pt-PT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21" name="CaixaDeTexto 6"/>
          <p:cNvSpPr txBox="1">
            <a:spLocks noChangeArrowheads="1"/>
          </p:cNvSpPr>
          <p:nvPr/>
        </p:nvSpPr>
        <p:spPr bwMode="auto">
          <a:xfrm>
            <a:off x="258763" y="4108450"/>
            <a:ext cx="567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AutoNum type="arabicPlain" startAt="1992"/>
            </a:pPr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 –   PC </a:t>
            </a:r>
            <a:r>
              <a:rPr lang="pt-P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Portátil (</a:t>
            </a:r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l</a:t>
            </a:r>
            <a:r>
              <a:rPr lang="pt-P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aptop) </a:t>
            </a:r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da IBM (</a:t>
            </a:r>
            <a:r>
              <a:rPr lang="pt-PT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Thinkpad</a:t>
            </a:r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3322" name="CaixaDeTexto 7"/>
          <p:cNvSpPr txBox="1">
            <a:spLocks noChangeArrowheads="1"/>
          </p:cNvSpPr>
          <p:nvPr/>
        </p:nvSpPr>
        <p:spPr bwMode="auto">
          <a:xfrm>
            <a:off x="276225" y="5184775"/>
            <a:ext cx="254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2000">
                <a:solidFill>
                  <a:schemeClr val="tx1"/>
                </a:solidFill>
                <a:latin typeface="Arial" charset="0"/>
                <a:cs typeface="Arial" charset="0"/>
              </a:rPr>
              <a:t>2010 – Tablet (IPAD)</a:t>
            </a:r>
          </a:p>
        </p:txBody>
      </p:sp>
      <p:pic>
        <p:nvPicPr>
          <p:cNvPr id="13323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715963"/>
            <a:ext cx="17907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ângulo 1"/>
          <p:cNvSpPr>
            <a:spLocks noChangeArrowheads="1"/>
          </p:cNvSpPr>
          <p:nvPr/>
        </p:nvSpPr>
        <p:spPr bwMode="auto">
          <a:xfrm>
            <a:off x="269874" y="4652963"/>
            <a:ext cx="3870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Arial" charset="0"/>
                <a:cs typeface="Arial" charset="0"/>
              </a:rPr>
              <a:t>2007 – </a:t>
            </a:r>
            <a:r>
              <a:rPr lang="pt-P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Smartphone</a:t>
            </a:r>
            <a:r>
              <a:rPr lang="pt-P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pt-P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Iphone</a:t>
            </a:r>
            <a:r>
              <a:rPr lang="pt-P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pt-PT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" y="859465"/>
            <a:ext cx="8842248" cy="51390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8028384" y="1052736"/>
            <a:ext cx="1085840" cy="410445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 Gothic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 b="8512"/>
          <a:stretch/>
        </p:blipFill>
        <p:spPr bwMode="auto">
          <a:xfrm>
            <a:off x="461566" y="908049"/>
            <a:ext cx="8132762" cy="4567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CaixaDeTexto 1"/>
          <p:cNvSpPr txBox="1">
            <a:spLocks noChangeArrowheads="1"/>
          </p:cNvSpPr>
          <p:nvPr/>
        </p:nvSpPr>
        <p:spPr bwMode="auto">
          <a:xfrm>
            <a:off x="683568" y="236714"/>
            <a:ext cx="8215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Evolução da </a:t>
            </a:r>
            <a:r>
              <a:rPr lang="pt-PT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no </a:t>
            </a:r>
            <a:r>
              <a:rPr lang="pt-PT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horizonte de </a:t>
            </a:r>
            <a:r>
              <a:rPr lang="pt-PT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2020-2030</a:t>
            </a:r>
            <a:endParaRPr lang="pt-PT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Rectângulo 1"/>
          <p:cNvSpPr>
            <a:spLocks noChangeArrowheads="1"/>
          </p:cNvSpPr>
          <p:nvPr/>
        </p:nvSpPr>
        <p:spPr bwMode="auto">
          <a:xfrm>
            <a:off x="323528" y="5885491"/>
            <a:ext cx="8647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http://pt.scribd.com/doc/2599547/Project10Xs-Semantic-Wave-2008-Report-Industry-Roadmap-to-Web-30-</a:t>
            </a:r>
            <a:endParaRPr lang="pt-PT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88913"/>
            <a:ext cx="77374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upo 4"/>
          <p:cNvGrpSpPr>
            <a:grpSpLocks/>
          </p:cNvGrpSpPr>
          <p:nvPr/>
        </p:nvGrpSpPr>
        <p:grpSpPr bwMode="auto">
          <a:xfrm>
            <a:off x="3851275" y="1700213"/>
            <a:ext cx="4176713" cy="2305050"/>
            <a:chOff x="3851920" y="1700808"/>
            <a:chExt cx="4176464" cy="2304256"/>
          </a:xfrm>
        </p:grpSpPr>
        <p:sp>
          <p:nvSpPr>
            <p:cNvPr id="21508" name="Retângulo 3"/>
            <p:cNvSpPr>
              <a:spLocks noChangeArrowheads="1"/>
            </p:cNvSpPr>
            <p:nvPr/>
          </p:nvSpPr>
          <p:spPr bwMode="auto">
            <a:xfrm>
              <a:off x="3851920" y="3501008"/>
              <a:ext cx="936104" cy="504056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PT" altLang="pt-PT" sz="2400" b="0"/>
            </a:p>
          </p:txBody>
        </p:sp>
        <p:sp>
          <p:nvSpPr>
            <p:cNvPr id="21509" name="Retângulo 7"/>
            <p:cNvSpPr>
              <a:spLocks noChangeArrowheads="1"/>
            </p:cNvSpPr>
            <p:nvPr/>
          </p:nvSpPr>
          <p:spPr bwMode="auto">
            <a:xfrm>
              <a:off x="4932040" y="2967927"/>
              <a:ext cx="936104" cy="504056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PT" altLang="pt-PT" sz="2400" b="0"/>
            </a:p>
          </p:txBody>
        </p:sp>
        <p:sp>
          <p:nvSpPr>
            <p:cNvPr id="21510" name="Retângulo 8"/>
            <p:cNvSpPr>
              <a:spLocks noChangeArrowheads="1"/>
            </p:cNvSpPr>
            <p:nvPr/>
          </p:nvSpPr>
          <p:spPr bwMode="auto">
            <a:xfrm>
              <a:off x="6084168" y="2204864"/>
              <a:ext cx="936104" cy="504056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PT" altLang="pt-PT" sz="2400" b="0"/>
            </a:p>
          </p:txBody>
        </p:sp>
        <p:sp>
          <p:nvSpPr>
            <p:cNvPr id="21511" name="Retângulo 9"/>
            <p:cNvSpPr>
              <a:spLocks noChangeArrowheads="1"/>
            </p:cNvSpPr>
            <p:nvPr/>
          </p:nvSpPr>
          <p:spPr bwMode="auto">
            <a:xfrm>
              <a:off x="7092280" y="1700808"/>
              <a:ext cx="936104" cy="504056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PT" altLang="pt-PT" sz="2400" b="0"/>
            </a:p>
          </p:txBody>
        </p:sp>
      </p:grpSp>
    </p:spTree>
    <p:extLst>
      <p:ext uri="{BB962C8B-B14F-4D97-AF65-F5344CB8AC3E}">
        <p14:creationId xmlns:p14="http://schemas.microsoft.com/office/powerpoint/2010/main" val="20961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sociedade em r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50120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"/>
          <a:stretch/>
        </p:blipFill>
        <p:spPr bwMode="auto">
          <a:xfrm>
            <a:off x="4533725" y="30504"/>
            <a:ext cx="388843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ângulo 2"/>
          <p:cNvSpPr/>
          <p:nvPr/>
        </p:nvSpPr>
        <p:spPr>
          <a:xfrm>
            <a:off x="3995936" y="2556975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i="1" dirty="0">
                <a:cs typeface="Arial" panose="020B0604020202020204" pitchFamily="34" charset="0"/>
              </a:rPr>
              <a:t>A </a:t>
            </a:r>
            <a:r>
              <a:rPr lang="pt-PT" dirty="0">
                <a:cs typeface="Arial" panose="020B0604020202020204" pitchFamily="34" charset="0"/>
              </a:rPr>
              <a:t>rede é a metáfora central da ecologia humana, pela necessidade vital que indivíduos e organizações têm de se relacionar mutuamente, estabelecer vínculos pessoais. </a:t>
            </a:r>
          </a:p>
        </p:txBody>
      </p:sp>
      <p:sp>
        <p:nvSpPr>
          <p:cNvPr id="6" name="Rectângulo 4"/>
          <p:cNvSpPr/>
          <p:nvPr/>
        </p:nvSpPr>
        <p:spPr>
          <a:xfrm>
            <a:off x="4006984" y="3907511"/>
            <a:ext cx="502951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cs typeface="Arial" panose="020B0604020202020204" pitchFamily="34" charset="0"/>
              </a:rPr>
              <a:t>A organização em rede, enquanto fato social, </a:t>
            </a:r>
            <a:r>
              <a:rPr lang="pt-PT" dirty="0" smtClean="0">
                <a:cs typeface="Arial" panose="020B0604020202020204" pitchFamily="34" charset="0"/>
              </a:rPr>
              <a:t>existe </a:t>
            </a:r>
            <a:r>
              <a:rPr lang="pt-PT" dirty="0">
                <a:cs typeface="Arial" panose="020B0604020202020204" pitchFamily="34" charset="0"/>
              </a:rPr>
              <a:t>há bastante tempo, </a:t>
            </a:r>
            <a:r>
              <a:rPr lang="pt-PT" dirty="0" smtClean="0">
                <a:cs typeface="Arial" panose="020B0604020202020204" pitchFamily="34" charset="0"/>
              </a:rPr>
              <a:t>sempre </a:t>
            </a:r>
            <a:r>
              <a:rPr lang="pt-PT" dirty="0">
                <a:cs typeface="Arial" panose="020B0604020202020204" pitchFamily="34" charset="0"/>
              </a:rPr>
              <a:t>que houve vida houve redes.</a:t>
            </a:r>
          </a:p>
        </p:txBody>
      </p:sp>
      <p:sp>
        <p:nvSpPr>
          <p:cNvPr id="7" name="Rectângulo 4"/>
          <p:cNvSpPr/>
          <p:nvPr/>
        </p:nvSpPr>
        <p:spPr>
          <a:xfrm>
            <a:off x="235656" y="5091375"/>
            <a:ext cx="8596138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“Uma rede é um conjunto de nós interligados. As redes são formas muito antigas da atividade humana, mas atualmente essas redes ganharam uma nova vida, ao converterem-se em redes de informação, impulsionadas pela Internet”. </a:t>
            </a:r>
          </a:p>
          <a:p>
            <a:pPr algn="r"/>
            <a:r>
              <a:rPr lang="pt-PT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lang="pt-PT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Castells</a:t>
            </a:r>
            <a:r>
              <a:rPr lang="pt-PT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, 2004, p. 15)</a:t>
            </a:r>
            <a:endParaRPr lang="pt-PT" sz="1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60648"/>
            <a:ext cx="87129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>
                <a:solidFill>
                  <a:srgbClr val="C00000"/>
                </a:solidFill>
              </a:rPr>
              <a:t>cultura da virtualidade </a:t>
            </a:r>
            <a:r>
              <a:rPr lang="pt-PT" sz="3200" dirty="0" smtClean="0">
                <a:solidFill>
                  <a:srgbClr val="C00000"/>
                </a:solidFill>
              </a:rPr>
              <a:t>real </a:t>
            </a:r>
          </a:p>
          <a:p>
            <a:pPr algn="just"/>
            <a:endParaRPr lang="pt-PT" dirty="0">
              <a:latin typeface="ElectraLH-Regular"/>
            </a:endParaRPr>
          </a:p>
          <a:p>
            <a:pPr algn="just"/>
            <a:r>
              <a:rPr lang="pt-PT" sz="2800" dirty="0" smtClean="0"/>
              <a:t>“É </a:t>
            </a:r>
            <a:r>
              <a:rPr lang="pt-PT" sz="2800" dirty="0"/>
              <a:t>virtual porque está construída principalmente através de processos </a:t>
            </a:r>
            <a:r>
              <a:rPr lang="pt-PT" sz="2800" dirty="0" smtClean="0"/>
              <a:t>virtuais de </a:t>
            </a:r>
            <a:r>
              <a:rPr lang="pt-PT" sz="2800" dirty="0"/>
              <a:t>comunicação de base eletrônica. </a:t>
            </a:r>
            <a:endParaRPr lang="pt-PT" sz="2800" dirty="0" smtClean="0"/>
          </a:p>
          <a:p>
            <a:pPr algn="just"/>
            <a:endParaRPr lang="pt-PT" sz="2800" dirty="0"/>
          </a:p>
          <a:p>
            <a:pPr algn="just"/>
            <a:r>
              <a:rPr lang="pt-PT" sz="2800" spc="-50" dirty="0" smtClean="0"/>
              <a:t>É </a:t>
            </a:r>
            <a:r>
              <a:rPr lang="pt-PT" sz="2800" spc="-50" dirty="0"/>
              <a:t>real (e não imaginária) porque é a </a:t>
            </a:r>
            <a:r>
              <a:rPr lang="pt-PT" sz="2800" spc="-50" dirty="0" smtClean="0"/>
              <a:t>nossa realidade </a:t>
            </a:r>
            <a:r>
              <a:rPr lang="pt-PT" sz="2800" spc="-50" dirty="0"/>
              <a:t>fundamental, a base material com que vivemos a nossa </a:t>
            </a:r>
            <a:r>
              <a:rPr lang="pt-PT" sz="2800" spc="-50" dirty="0" smtClean="0"/>
              <a:t>existência, construímos </a:t>
            </a:r>
            <a:r>
              <a:rPr lang="pt-PT" sz="2800" spc="-50" dirty="0"/>
              <a:t>os nossos sistemas de representação, fazemos o nosso </a:t>
            </a:r>
            <a:r>
              <a:rPr lang="pt-PT" sz="2800" spc="-50" dirty="0" smtClean="0"/>
              <a:t>trabalho, nos </a:t>
            </a:r>
            <a:r>
              <a:rPr lang="pt-PT" sz="2800" spc="-50" dirty="0"/>
              <a:t>relacionamos com os outros, obtemos informação, formamos a nossa </a:t>
            </a:r>
            <a:r>
              <a:rPr lang="pt-PT" sz="2800" spc="-50" dirty="0" smtClean="0"/>
              <a:t>opinião, atuamos </a:t>
            </a:r>
            <a:r>
              <a:rPr lang="pt-PT" sz="2800" spc="-50" dirty="0"/>
              <a:t>politicamente e alimentamos os nossos </a:t>
            </a:r>
            <a:r>
              <a:rPr lang="pt-PT" sz="2800" spc="-50" dirty="0" smtClean="0"/>
              <a:t>sonhos”. </a:t>
            </a:r>
          </a:p>
          <a:p>
            <a:pPr algn="just"/>
            <a:endParaRPr lang="pt-PT" dirty="0">
              <a:latin typeface="ElectraLH-Regular"/>
            </a:endParaRPr>
          </a:p>
          <a:p>
            <a:pPr algn="r"/>
            <a:r>
              <a:rPr lang="pt-PT" sz="1400" dirty="0" smtClean="0">
                <a:latin typeface="ElectraLH-Regular"/>
              </a:rPr>
              <a:t>(</a:t>
            </a:r>
            <a:r>
              <a:rPr lang="pt-PT" sz="1400" dirty="0" err="1">
                <a:latin typeface="ElectraLH-RegularSC"/>
              </a:rPr>
              <a:t>Castells</a:t>
            </a:r>
            <a:r>
              <a:rPr lang="pt-PT" sz="1400" dirty="0">
                <a:latin typeface="ElectraLH-RegularSC"/>
              </a:rPr>
              <a:t>, </a:t>
            </a:r>
            <a:r>
              <a:rPr lang="pt-PT" sz="1400" dirty="0" smtClean="0">
                <a:latin typeface="ElectraLH-Regular"/>
              </a:rPr>
              <a:t>2004, p</a:t>
            </a:r>
            <a:r>
              <a:rPr lang="pt-PT" sz="1400" dirty="0">
                <a:latin typeface="ElectraLH-Regular"/>
              </a:rPr>
              <a:t>. 240).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4966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iber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5" y="476672"/>
            <a:ext cx="3961217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74263" y="1556792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ElectraLH-Regular"/>
              </a:rPr>
              <a:t>“o conjunto de técnicas (materiais e intelectuais), de práticas, de atitudes, de </a:t>
            </a:r>
            <a:r>
              <a:rPr lang="pt-PT" dirty="0" smtClean="0">
                <a:latin typeface="ElectraLH-Regular"/>
              </a:rPr>
              <a:t>modos de </a:t>
            </a:r>
            <a:r>
              <a:rPr lang="pt-PT" dirty="0">
                <a:latin typeface="ElectraLH-Regular"/>
              </a:rPr>
              <a:t>pensamento e de valores que se desenvolvem juntamente com o crescimento </a:t>
            </a:r>
            <a:r>
              <a:rPr lang="pt-PT" dirty="0" smtClean="0">
                <a:latin typeface="ElectraLH-Regular"/>
              </a:rPr>
              <a:t>do ciberespaço</a:t>
            </a:r>
            <a:r>
              <a:rPr lang="pt-PT" dirty="0">
                <a:latin typeface="ElectraLH-Regular"/>
              </a:rPr>
              <a:t>” </a:t>
            </a:r>
            <a:endParaRPr lang="pt-PT" dirty="0" smtClean="0">
              <a:latin typeface="ElectraLH-Regular"/>
            </a:endParaRPr>
          </a:p>
          <a:p>
            <a:endParaRPr lang="pt-PT" dirty="0">
              <a:latin typeface="ElectraLH-Regular"/>
            </a:endParaRPr>
          </a:p>
          <a:p>
            <a:pPr algn="r"/>
            <a:r>
              <a:rPr lang="pt-PT" sz="2000" dirty="0" smtClean="0">
                <a:latin typeface="ElectraLH-Regular"/>
              </a:rPr>
              <a:t>(</a:t>
            </a:r>
            <a:r>
              <a:rPr lang="pt-PT" sz="2000" dirty="0" err="1">
                <a:latin typeface="ElectraLH-RegularSC"/>
              </a:rPr>
              <a:t>Lévy</a:t>
            </a:r>
            <a:r>
              <a:rPr lang="pt-PT" sz="2000" dirty="0">
                <a:latin typeface="ElectraLH-Regular"/>
              </a:rPr>
              <a:t>, 2000, p. 17).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1279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o processo civilizató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12255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ciber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2255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a teoria dos m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12255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a invenção da comunicaç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12255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a galáxia interne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12255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9"/>
          <p:cNvSpPr txBox="1">
            <a:spLocks noChangeArrowheads="1"/>
          </p:cNvSpPr>
          <p:nvPr/>
        </p:nvSpPr>
        <p:spPr bwMode="auto">
          <a:xfrm>
            <a:off x="4859338" y="39688"/>
            <a:ext cx="4146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4000" b="1">
                <a:solidFill>
                  <a:schemeClr val="accent2"/>
                </a:solidFill>
                <a:latin typeface="Arial" charset="0"/>
                <a:cs typeface="Arial" charset="0"/>
              </a:rPr>
              <a:t>Impacto das TIC</a:t>
            </a:r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2820988" y="1190625"/>
            <a:ext cx="61849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 época histórica e cada tipo de sociedade possui uma determinada configuração proporcionada: </a:t>
            </a:r>
          </a:p>
          <a:p>
            <a:pPr algn="just">
              <a:defRPr/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1813" indent="-531813" algn="l"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 estado das suas tecnologias</a:t>
            </a:r>
          </a:p>
          <a:p>
            <a:pPr marL="531813" indent="-531813" algn="just">
              <a:buClr>
                <a:schemeClr val="accent2"/>
              </a:buClr>
              <a:buFont typeface="Wingdings" pitchFamily="2" charset="2"/>
              <a:buNone/>
              <a:defRPr/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1813" indent="-531813" algn="l"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 reordenação nas relações espácio-temporais    (local, regional, nacional, global)</a:t>
            </a:r>
          </a:p>
          <a:p>
            <a:pPr marL="531813" indent="-531813" algn="just">
              <a:buClr>
                <a:schemeClr val="accent2"/>
              </a:buClr>
              <a:buFont typeface="Wingdings" pitchFamily="2" charset="2"/>
              <a:buChar char="v"/>
              <a:defRPr/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1813" indent="-531813" algn="l"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 estímulo à transformação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691680" y="404664"/>
            <a:ext cx="563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dirty="0">
                <a:solidFill>
                  <a:schemeClr val="tx1"/>
                </a:solidFill>
                <a:latin typeface="Arial Black" pitchFamily="34" charset="0"/>
              </a:rPr>
              <a:t>Tempos da Modernidade Líquida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257" r="-2021"/>
          <a:stretch/>
        </p:blipFill>
        <p:spPr bwMode="auto">
          <a:xfrm>
            <a:off x="-36512" y="476671"/>
            <a:ext cx="8280920" cy="293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240360" cy="48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3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/>
          <p:cNvSpPr/>
          <p:nvPr/>
        </p:nvSpPr>
        <p:spPr>
          <a:xfrm>
            <a:off x="85006" y="116632"/>
            <a:ext cx="9036050" cy="221599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dirty="0" smtClean="0">
                <a:solidFill>
                  <a:srgbClr val="0070C0"/>
                </a:solidFill>
              </a:rPr>
              <a:t>“Nossas </a:t>
            </a:r>
            <a:r>
              <a:rPr lang="pt-PT" dirty="0">
                <a:solidFill>
                  <a:srgbClr val="0070C0"/>
                </a:solidFill>
              </a:rPr>
              <a:t>instituições, quadros de referência, estilos de vida, crenças e convicções mudam antes que tenham tempo de se solidificar em costumes, hábitos e verdades "autoevidentes</a:t>
            </a:r>
            <a:r>
              <a:rPr lang="pt-PT" dirty="0" smtClean="0">
                <a:solidFill>
                  <a:srgbClr val="0070C0"/>
                </a:solidFill>
              </a:rPr>
              <a:t>"</a:t>
            </a:r>
          </a:p>
          <a:p>
            <a:pPr>
              <a:defRPr/>
            </a:pPr>
            <a:endParaRPr lang="pt-PT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sz="2800" dirty="0">
                <a:solidFill>
                  <a:srgbClr val="0070C0"/>
                </a:solidFill>
              </a:rPr>
              <a:t>[…] Agora as coisas todas - empregos, relacionamentos, know-hows etc. - tendem a permanecer em fluxo, voláteis, desreguladas, flexíveis.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5877272"/>
            <a:ext cx="8677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www.istoe.com.br/assuntos/entrevista/detalhe/102755_VIVEMOS+TEMPOS+LIQUIDOS+NADA+E+PARA+DURAR</a:t>
            </a: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3"/>
          <p:cNvSpPr>
            <a:spLocks noChangeArrowheads="1"/>
          </p:cNvSpPr>
          <p:nvPr/>
        </p:nvSpPr>
        <p:spPr bwMode="auto">
          <a:xfrm>
            <a:off x="1259632" y="-21699"/>
            <a:ext cx="76692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PT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endParaRPr lang="pt-PT" sz="4400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70954"/>
            <a:ext cx="4320480" cy="31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ângulo 2">
            <a:hlinkClick r:id="rId3"/>
          </p:cNvPr>
          <p:cNvSpPr/>
          <p:nvPr/>
        </p:nvSpPr>
        <p:spPr>
          <a:xfrm>
            <a:off x="989782" y="622909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hlinkClick r:id="rId3"/>
              </a:rPr>
              <a:t>http://www.videolog.tv/video.php?id=791710</a:t>
            </a:r>
            <a:endParaRPr lang="pt-PT" dirty="0"/>
          </a:p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1908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Imagem 5" descr="http://2.bp.blogspot.com/-Lin-OzdaIww/TiTBvnzqkII/AAAAAAAAAZA/eReQ_2w5B1M/s320/44_CARTAS_DO_MUNDO_LIQUIDO_MODERNO_1308503084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60548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64025" y="134991"/>
            <a:ext cx="4879975" cy="61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55" tIns="37628" rIns="75255" bIns="37628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pt-PT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“A educação assumiu muitas formas no passado e demonstrou ser capaz de adaptar-se à mudança das circunstâncias, de definir novos objetivos e elaborar novas estratégias. </a:t>
            </a:r>
            <a:r>
              <a:rPr lang="pt-PT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Mas, permitam-me repetir: a mudança atual não é igual as que se verificaram no passado. </a:t>
            </a:r>
          </a:p>
          <a:p>
            <a:pPr algn="l">
              <a:lnSpc>
                <a:spcPct val="130000"/>
              </a:lnSpc>
            </a:pPr>
            <a:r>
              <a:rPr lang="pt-PT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Em nenhum momento crucial da história da humanidade os educadores enfrentaram desafios comparável ao divisor de águas que hoje nos é apresentado. A verdade é que nós nunca estivemos antes nessa situação. </a:t>
            </a:r>
            <a:r>
              <a:rPr lang="pt-PT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Ainda é preciso aprender a arte de viver num mundo saturado de informações. </a:t>
            </a:r>
            <a:r>
              <a:rPr lang="pt-PT" sz="2000" b="1" dirty="0">
                <a:solidFill>
                  <a:srgbClr val="4C00D6"/>
                </a:solidFill>
                <a:latin typeface="Arial" charset="0"/>
                <a:cs typeface="Arial" charset="0"/>
              </a:rPr>
              <a:t>E também a arte mais difícil e </a:t>
            </a:r>
            <a:r>
              <a:rPr lang="pt-PT" sz="3200" b="1" dirty="0">
                <a:solidFill>
                  <a:srgbClr val="4C00D6"/>
                </a:solidFill>
                <a:latin typeface="Arial" charset="0"/>
                <a:cs typeface="Arial" charset="0"/>
              </a:rPr>
              <a:t>fascinante</a:t>
            </a:r>
            <a:r>
              <a:rPr lang="pt-PT" sz="2000" b="1" dirty="0">
                <a:solidFill>
                  <a:srgbClr val="4C00D6"/>
                </a:solidFill>
                <a:latin typeface="Arial" charset="0"/>
                <a:cs typeface="Arial" charset="0"/>
              </a:rPr>
              <a:t> de preparar seres humanos para essa vida.” </a:t>
            </a:r>
            <a:endParaRPr lang="pt-PT" sz="1600" dirty="0">
              <a:latin typeface="Arial" charset="0"/>
              <a:cs typeface="Arial" charset="0"/>
            </a:endParaRPr>
          </a:p>
          <a:p>
            <a:pPr algn="r">
              <a:lnSpc>
                <a:spcPct val="130000"/>
              </a:lnSpc>
            </a:pPr>
            <a:r>
              <a:rPr lang="pt-PT" sz="1200" dirty="0">
                <a:solidFill>
                  <a:schemeClr val="tx1"/>
                </a:solidFill>
                <a:latin typeface="Arial" charset="0"/>
                <a:cs typeface="Arial" charset="0"/>
              </a:rPr>
              <a:t>(Bauman,  2011, p. 125)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édio Or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0"/>
          <a:stretch>
            <a:fillRect/>
          </a:stretch>
        </p:blipFill>
        <p:spPr bwMode="auto">
          <a:xfrm>
            <a:off x="4794250" y="1212850"/>
            <a:ext cx="43497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4748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9888" y="100013"/>
            <a:ext cx="8496300" cy="6390719"/>
            <a:chOff x="369888" y="100013"/>
            <a:chExt cx="8496300" cy="6390719"/>
          </a:xfrm>
        </p:grpSpPr>
        <p:sp>
          <p:nvSpPr>
            <p:cNvPr id="3" name="CaixaDeTexto 1"/>
            <p:cNvSpPr txBox="1">
              <a:spLocks noChangeArrowheads="1"/>
            </p:cNvSpPr>
            <p:nvPr/>
          </p:nvSpPr>
          <p:spPr bwMode="auto">
            <a:xfrm>
              <a:off x="3532188" y="100013"/>
              <a:ext cx="2171700" cy="8302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4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Escola</a:t>
              </a:r>
            </a:p>
          </p:txBody>
        </p:sp>
        <p:sp>
          <p:nvSpPr>
            <p:cNvPr id="4" name="Retângulo 2"/>
            <p:cNvSpPr>
              <a:spLocks noChangeArrowheads="1"/>
            </p:cNvSpPr>
            <p:nvPr/>
          </p:nvSpPr>
          <p:spPr bwMode="auto">
            <a:xfrm>
              <a:off x="369888" y="1196975"/>
              <a:ext cx="8496300" cy="5293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>
                <a:spcBef>
                  <a:spcPct val="20000"/>
                </a:spcBef>
                <a:buChar char="•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600"/>
                </a:spcBef>
                <a:buFontTx/>
                <a:buNone/>
              </a:pPr>
              <a:r>
                <a:rPr lang="pt-PT" altLang="pt-PT" b="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composição de um mestre-escola sumério, anónimo, que viveu cerca de 2.000 anos a.C. , sobre a vida quotidiana da escola</a:t>
              </a:r>
            </a:p>
            <a:p>
              <a:pPr algn="ctr">
                <a:spcBef>
                  <a:spcPts val="600"/>
                </a:spcBef>
                <a:buFontTx/>
                <a:buNone/>
              </a:pPr>
              <a:endParaRPr lang="pt-PT" altLang="pt-PT" b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spcBef>
                  <a:spcPts val="500"/>
                </a:spcBef>
                <a:buFontTx/>
                <a:buNone/>
              </a:pPr>
              <a:r>
                <a:rPr lang="pt-PT" altLang="pt-PT" sz="2200" b="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“Estudante, onde tens tu ido desde a mais tenra infância?</a:t>
              </a:r>
              <a:endParaRPr lang="pt-PT" altLang="pt-PT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spcBef>
                  <a:spcPts val="500"/>
                </a:spcBef>
                <a:buFontTx/>
                <a:buNone/>
              </a:pPr>
              <a:r>
                <a:rPr lang="pt-PT" altLang="pt-PT" sz="2200" b="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“Tenho ido à escola”.</a:t>
              </a:r>
              <a:endParaRPr lang="pt-PT" altLang="pt-PT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spcBef>
                  <a:spcPts val="500"/>
                </a:spcBef>
                <a:buFontTx/>
                <a:buNone/>
              </a:pPr>
              <a:r>
                <a:rPr lang="pt-PT" altLang="pt-PT" sz="2200" b="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“Que tens feito na escola?”</a:t>
              </a:r>
              <a:endParaRPr lang="pt-PT" altLang="pt-PT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spcBef>
                  <a:spcPts val="500"/>
                </a:spcBef>
                <a:buFontTx/>
                <a:buChar char="-"/>
              </a:pPr>
              <a:r>
                <a:rPr lang="pt-PT" altLang="pt-PT" sz="2200" b="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“Recitei a minha placa, almocei, preparei a minha nova placa, escrevia-a e terminei; depois indicaram-me a minha recitação e na parte da tarde indicaram-me o meu exercício de escrita. No final da aula fui para a minha residência e entrei em casa onde encontrei o meu pai sentado. Falei a meu pai no meu exercício de escrita, depois recitei-lhe a minha placa e meu pai ficou muito contente”.</a:t>
              </a:r>
            </a:p>
            <a:p>
              <a:pPr algn="just">
                <a:spcBef>
                  <a:spcPts val="500"/>
                </a:spcBef>
                <a:buFontTx/>
                <a:buNone/>
              </a:pPr>
              <a:endParaRPr lang="pt-PT" altLang="pt-PT" sz="1400" b="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spcBef>
                  <a:spcPts val="500"/>
                </a:spcBef>
                <a:buFontTx/>
                <a:buNone/>
              </a:pPr>
              <a:r>
                <a:rPr lang="pt-PT" altLang="pt-PT" sz="1400" b="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Samuel </a:t>
              </a:r>
              <a:r>
                <a:rPr lang="pt-PT" altLang="pt-PT" sz="1400" b="0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Kramer</a:t>
              </a:r>
              <a:r>
                <a:rPr lang="pt-PT" altLang="pt-PT" sz="1400" b="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“</a:t>
              </a:r>
              <a:r>
                <a:rPr lang="pt-PT" altLang="pt-PT" sz="1400" b="0" i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história começa na Suméria”</a:t>
              </a:r>
              <a:endParaRPr lang="pt-PT" altLang="pt-PT" sz="1400" b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23875"/>
            <a:ext cx="44069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m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85" y="502429"/>
            <a:ext cx="4826515" cy="60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7744" y="404664"/>
            <a:ext cx="4826515" cy="60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r="15135" b="12442"/>
          <a:stretch/>
        </p:blipFill>
        <p:spPr>
          <a:xfrm>
            <a:off x="2261554" y="1639565"/>
            <a:ext cx="4838893" cy="354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95536" y="836712"/>
            <a:ext cx="8352185" cy="5347224"/>
            <a:chOff x="36239" y="801298"/>
            <a:chExt cx="8352185" cy="534722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9" y="801298"/>
              <a:ext cx="4549242" cy="5347223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2" t="723" r="14447" b="-188"/>
            <a:stretch/>
          </p:blipFill>
          <p:spPr>
            <a:xfrm>
              <a:off x="4585479" y="835571"/>
              <a:ext cx="3802945" cy="5312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1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/>
          <p:cNvSpPr txBox="1">
            <a:spLocks noChangeArrowheads="1"/>
          </p:cNvSpPr>
          <p:nvPr/>
        </p:nvSpPr>
        <p:spPr bwMode="auto">
          <a:xfrm>
            <a:off x="611188" y="360363"/>
            <a:ext cx="835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Marcas da nova ecologia da comunicação</a:t>
            </a:r>
          </a:p>
        </p:txBody>
      </p:sp>
      <p:sp>
        <p:nvSpPr>
          <p:cNvPr id="8" name="Oval 7"/>
          <p:cNvSpPr/>
          <p:nvPr/>
        </p:nvSpPr>
        <p:spPr>
          <a:xfrm>
            <a:off x="1403350" y="1125538"/>
            <a:ext cx="5761038" cy="2016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CONECTIVIDADE</a:t>
            </a:r>
          </a:p>
        </p:txBody>
      </p:sp>
      <p:sp>
        <p:nvSpPr>
          <p:cNvPr id="9" name="Oval 8"/>
          <p:cNvSpPr/>
          <p:nvPr/>
        </p:nvSpPr>
        <p:spPr>
          <a:xfrm>
            <a:off x="1295400" y="2781300"/>
            <a:ext cx="5976938" cy="2016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MOBILIDADE</a:t>
            </a:r>
          </a:p>
        </p:txBody>
      </p:sp>
      <p:sp>
        <p:nvSpPr>
          <p:cNvPr id="10" name="Oval 9"/>
          <p:cNvSpPr/>
          <p:nvPr/>
        </p:nvSpPr>
        <p:spPr>
          <a:xfrm>
            <a:off x="1403350" y="4581525"/>
            <a:ext cx="5976938" cy="2016125"/>
          </a:xfrm>
          <a:prstGeom prst="ellipse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ubiquidade</a:t>
            </a:r>
          </a:p>
        </p:txBody>
      </p:sp>
    </p:spTree>
    <p:extLst>
      <p:ext uri="{BB962C8B-B14F-4D97-AF65-F5344CB8AC3E}">
        <p14:creationId xmlns:p14="http://schemas.microsoft.com/office/powerpoint/2010/main" val="11425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PT" altLang="pt-PT" sz="2400" b="0"/>
          </a:p>
        </p:txBody>
      </p:sp>
      <p:pic>
        <p:nvPicPr>
          <p:cNvPr id="2560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568450"/>
            <a:ext cx="29495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 rot="10800000" flipV="1">
            <a:off x="3851275" y="287338"/>
            <a:ext cx="4824413" cy="477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cerca de 150 anos, em meados do s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culo XIX, inventou-se a escola tal como a conhecemos. Foi uma enorme transforma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ão. Depois disso, houve muitas tentativas de mudan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 de inova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ão, mas os seus tra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fundamentais não se alteraram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PT" sz="1600" b="0" dirty="0">
              <a:solidFill>
                <a:srgbClr val="424242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PT" sz="1600" b="0" dirty="0">
                <a:solidFill>
                  <a:srgbClr val="42424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afirma o educador português Ant</a:t>
            </a:r>
            <a:r>
              <a:rPr lang="pt-BR" altLang="pt-PT" sz="1600" b="0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altLang="pt-PT" sz="1600" b="0" dirty="0">
                <a:solidFill>
                  <a:srgbClr val="42424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nio N</a:t>
            </a:r>
            <a:r>
              <a:rPr lang="pt-BR" altLang="pt-PT" sz="1600" b="0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altLang="pt-PT" sz="1600" b="0" dirty="0">
                <a:solidFill>
                  <a:srgbClr val="42424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voa.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PT" sz="1600" b="0" dirty="0">
              <a:solidFill>
                <a:srgbClr val="424242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PT" sz="1600" b="0" dirty="0">
                <a:solidFill>
                  <a:srgbClr val="42424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dos focos de suas reflexões atuais encontra-se no futuro da educa</a:t>
            </a:r>
            <a:r>
              <a:rPr lang="pt-BR" altLang="pt-PT" sz="1600" b="0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rgbClr val="42424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 e da sala de aula, tema desta entrevista.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PT" sz="1600" b="0" dirty="0">
              <a:solidFill>
                <a:srgbClr val="424242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nossa gera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 ser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contemporânea de uma nova transforma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 radical na forma como as sociedades educam os seus filhos. Devemos abra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 esse futuro com a certeza de que a escola, sobretudo a escola p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blica, 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uma institui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 central para construir um s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culo XXI em paz com a Terra e em paz com os outros</a:t>
            </a:r>
            <a:r>
              <a:rPr lang="pt-BR" altLang="pt-PT" sz="1600" b="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pt-BR" altLang="pt-PT" sz="1600" b="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altLang="pt-PT" sz="1600" b="0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altLang="pt-PT" sz="16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55588"/>
            <a:ext cx="3744913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375"/>
              </a:spcAft>
              <a:defRPr/>
            </a:pPr>
            <a:r>
              <a:rPr lang="pt-BR" sz="2800" spc="-3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Nada será como antes</a:t>
            </a:r>
            <a:endParaRPr lang="pt-PT" sz="28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375"/>
              </a:spcAft>
              <a:defRPr/>
            </a:pPr>
            <a:r>
              <a:rPr lang="pt-BR" sz="1600" b="1" cap="all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ENTREVISTA // António Nóvoa </a:t>
            </a:r>
            <a:endParaRPr lang="pt-PT" sz="16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4213" y="5456238"/>
            <a:ext cx="6624637" cy="104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>
                <a:solidFill>
                  <a:srgbClr val="424242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In: Revista Pátio, Nome da Edição: “O Futuro Fora da Escola”, novembro 2014, nº 72.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75"/>
              </a:spcAft>
              <a:defRPr/>
            </a:pPr>
            <a:r>
              <a:rPr lang="pt-BR" sz="1200" u="sng" spc="-35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http://www.grupoa.com.br/revista-patio/artigo/10938/nada-sera-como-antes.aspx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75"/>
              </a:spcAft>
              <a:defRPr/>
            </a:pPr>
            <a:r>
              <a:rPr lang="pt-BR" sz="1200" spc="-35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1200" u="sng" spc="-35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75"/>
              </a:spcAft>
              <a:defRPr/>
            </a:pPr>
            <a:r>
              <a:rPr lang="pt-PT" sz="1200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https://www.facebook.com/video.php?v=766881440068891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2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592" y="1844675"/>
            <a:chExt cx="9324383" cy="2747963"/>
          </a:xfrm>
        </p:grpSpPr>
        <p:pic>
          <p:nvPicPr>
            <p:cNvPr id="5123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844675"/>
              <a:ext cx="9324383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8" descr="homo_sapiens_logo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95293"/>
              <a:ext cx="1584151" cy="150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4" descr="arte rupestre homepar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086" y="2367191"/>
              <a:ext cx="2332915" cy="170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10" descr="megalítico-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84" y="2415948"/>
              <a:ext cx="2378786" cy="160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9" descr="escrita sumeria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517" y="2367191"/>
              <a:ext cx="2289457" cy="165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712200" cy="3200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PT" sz="4800" dirty="0" smtClean="0">
                <a:solidFill>
                  <a:schemeClr val="tx1"/>
                </a:solidFill>
                <a:latin typeface="Arial Black" pitchFamily="34" charset="0"/>
              </a:rPr>
              <a:t>As </a:t>
            </a:r>
            <a:r>
              <a:rPr lang="pt-PT" sz="8800" dirty="0" smtClean="0">
                <a:solidFill>
                  <a:srgbClr val="FF0000"/>
                </a:solidFill>
                <a:latin typeface="Arial Black" pitchFamily="34" charset="0"/>
              </a:rPr>
              <a:t>TIC</a:t>
            </a:r>
            <a:r>
              <a:rPr lang="pt-PT" sz="4800" dirty="0" smtClean="0">
                <a:solidFill>
                  <a:schemeClr val="tx1"/>
                </a:solidFill>
                <a:latin typeface="Arial Black" pitchFamily="34" charset="0"/>
              </a:rPr>
              <a:t> contêm os ingredientes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PT" sz="4800" dirty="0" smtClean="0">
                <a:solidFill>
                  <a:schemeClr val="tx1"/>
                </a:solidFill>
                <a:latin typeface="Arial Black" pitchFamily="34" charset="0"/>
              </a:rPr>
              <a:t>para favorecer a renovação da escola</a:t>
            </a:r>
            <a:endParaRPr lang="en-GB" sz="4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15" y="0"/>
            <a:ext cx="477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/>
          <p:cNvSpPr txBox="1">
            <a:spLocks noChangeArrowheads="1"/>
          </p:cNvSpPr>
          <p:nvPr/>
        </p:nvSpPr>
        <p:spPr bwMode="auto">
          <a:xfrm>
            <a:off x="568325" y="188913"/>
            <a:ext cx="78914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5400">
                <a:solidFill>
                  <a:srgbClr val="0070C0"/>
                </a:solidFill>
                <a:latin typeface="Arial Black" pitchFamily="34" charset="0"/>
              </a:rPr>
              <a:t>O que pode mudar </a:t>
            </a:r>
          </a:p>
          <a:p>
            <a:pPr eaLnBrk="1" hangingPunct="1"/>
            <a:r>
              <a:rPr lang="pt-PT" sz="5400">
                <a:solidFill>
                  <a:srgbClr val="0070C0"/>
                </a:solidFill>
                <a:latin typeface="Arial Black" pitchFamily="34" charset="0"/>
              </a:rPr>
              <a:t>nas Escolas?</a:t>
            </a:r>
          </a:p>
        </p:txBody>
      </p:sp>
      <p:sp>
        <p:nvSpPr>
          <p:cNvPr id="33795" name="CaixaDeTexto 4"/>
          <p:cNvSpPr txBox="1">
            <a:spLocks noChangeArrowheads="1"/>
          </p:cNvSpPr>
          <p:nvPr/>
        </p:nvSpPr>
        <p:spPr bwMode="auto">
          <a:xfrm>
            <a:off x="311150" y="2060575"/>
            <a:ext cx="8756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Times New Roman" pitchFamily="18" charset="0"/>
              <a:buAutoNum type="arabicPeriod"/>
            </a:pPr>
            <a:r>
              <a:rPr lang="pt-PT" sz="4800">
                <a:solidFill>
                  <a:schemeClr val="tx1"/>
                </a:solidFill>
                <a:latin typeface="Arial" charset="0"/>
                <a:cs typeface="Arial" charset="0"/>
              </a:rPr>
              <a:t>nas modalidades</a:t>
            </a:r>
          </a:p>
          <a:p>
            <a:pPr algn="l" eaLnBrk="1" hangingPunct="1">
              <a:buFont typeface="Times New Roman" pitchFamily="18" charset="0"/>
              <a:buAutoNum type="arabicPeriod"/>
            </a:pPr>
            <a:r>
              <a:rPr lang="pt-PT" sz="4800">
                <a:solidFill>
                  <a:schemeClr val="tx1"/>
                </a:solidFill>
                <a:latin typeface="Arial" charset="0"/>
                <a:cs typeface="Arial" charset="0"/>
              </a:rPr>
              <a:t>na organização</a:t>
            </a:r>
          </a:p>
          <a:p>
            <a:pPr algn="l" eaLnBrk="1" hangingPunct="1">
              <a:buFont typeface="Times New Roman" pitchFamily="18" charset="0"/>
              <a:buAutoNum type="arabicPeriod"/>
            </a:pPr>
            <a:r>
              <a:rPr lang="pt-PT" sz="4800">
                <a:solidFill>
                  <a:schemeClr val="tx1"/>
                </a:solidFill>
                <a:latin typeface="Arial" charset="0"/>
                <a:cs typeface="Arial" charset="0"/>
              </a:rPr>
              <a:t>na relação com os conteúdos</a:t>
            </a:r>
          </a:p>
          <a:p>
            <a:pPr algn="l" eaLnBrk="1" hangingPunct="1">
              <a:buFont typeface="Times New Roman" pitchFamily="18" charset="0"/>
              <a:buAutoNum type="arabicPeriod"/>
            </a:pPr>
            <a:r>
              <a:rPr lang="pt-PT" sz="4800">
                <a:solidFill>
                  <a:schemeClr val="tx1"/>
                </a:solidFill>
                <a:latin typeface="Arial" charset="0"/>
                <a:cs typeface="Arial" charset="0"/>
              </a:rPr>
              <a:t>na metodologia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6"/>
          <p:cNvSpPr txBox="1">
            <a:spLocks noChangeArrowheads="1"/>
          </p:cNvSpPr>
          <p:nvPr/>
        </p:nvSpPr>
        <p:spPr bwMode="auto">
          <a:xfrm>
            <a:off x="436563" y="2543175"/>
            <a:ext cx="808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7200">
                <a:solidFill>
                  <a:schemeClr val="tx1"/>
                </a:solidFill>
                <a:latin typeface="Arial Black" pitchFamily="34" charset="0"/>
              </a:rPr>
              <a:t>Modelos mistos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7388" y="350838"/>
            <a:ext cx="7620000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pt-PT" sz="5400" cap="all" dirty="0">
                <a:solidFill>
                  <a:srgbClr val="0083E6"/>
                </a:solidFill>
                <a:latin typeface="Arial Black" pitchFamily="34" charset="0"/>
              </a:rPr>
              <a:t>Repercussões </a:t>
            </a:r>
          </a:p>
          <a:p>
            <a:pPr>
              <a:defRPr/>
            </a:pPr>
            <a:r>
              <a:rPr lang="pt-PT" sz="5400" cap="all" dirty="0">
                <a:solidFill>
                  <a:srgbClr val="0083E6"/>
                </a:solidFill>
                <a:latin typeface="Arial Black" pitchFamily="34" charset="0"/>
              </a:rPr>
              <a:t>nas modalidades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o 6"/>
          <p:cNvGrpSpPr>
            <a:grpSpLocks/>
          </p:cNvGrpSpPr>
          <p:nvPr/>
        </p:nvGrpSpPr>
        <p:grpSpPr bwMode="auto">
          <a:xfrm>
            <a:off x="212725" y="341516"/>
            <a:ext cx="8793163" cy="4319587"/>
            <a:chOff x="211984" y="1004653"/>
            <a:chExt cx="8793904" cy="4319588"/>
          </a:xfrm>
        </p:grpSpPr>
        <p:sp>
          <p:nvSpPr>
            <p:cNvPr id="40964" name="CaixaDeTexto 3"/>
            <p:cNvSpPr txBox="1">
              <a:spLocks noChangeArrowheads="1"/>
            </p:cNvSpPr>
            <p:nvPr/>
          </p:nvSpPr>
          <p:spPr bwMode="auto">
            <a:xfrm>
              <a:off x="1887446" y="2533627"/>
              <a:ext cx="159062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>
                  <a:solidFill>
                    <a:schemeClr val="tx1"/>
                  </a:solidFill>
                  <a:latin typeface="News Gothic MT" pitchFamily="34" charset="0"/>
                </a:rPr>
                <a:t>E-learning</a:t>
              </a:r>
            </a:p>
            <a:p>
              <a:pPr eaLnBrk="1" hangingPunct="1"/>
              <a:r>
                <a:rPr lang="pt-PT" sz="1400">
                  <a:solidFill>
                    <a:schemeClr val="tx1"/>
                  </a:solidFill>
                  <a:latin typeface="News Gothic MT" pitchFamily="34" charset="0"/>
                </a:rPr>
                <a:t>(1990)</a:t>
              </a:r>
            </a:p>
          </p:txBody>
        </p:sp>
        <p:sp>
          <p:nvSpPr>
            <p:cNvPr id="40965" name="CaixaDeTexto 7"/>
            <p:cNvSpPr txBox="1">
              <a:spLocks noChangeArrowheads="1"/>
            </p:cNvSpPr>
            <p:nvPr/>
          </p:nvSpPr>
          <p:spPr bwMode="auto">
            <a:xfrm>
              <a:off x="4450597" y="2501075"/>
              <a:ext cx="2208196" cy="95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sz="3200" dirty="0">
                  <a:solidFill>
                    <a:srgbClr val="FF0000"/>
                  </a:solidFill>
                  <a:latin typeface="News Gothic MT" pitchFamily="34" charset="0"/>
                </a:rPr>
                <a:t>B-learning</a:t>
              </a:r>
            </a:p>
            <a:p>
              <a:pPr eaLnBrk="1" hangingPunct="1"/>
              <a:r>
                <a:rPr lang="pt-PT" dirty="0">
                  <a:solidFill>
                    <a:srgbClr val="FF0000"/>
                  </a:solidFill>
                  <a:latin typeface="NewsGotT" pitchFamily="2" charset="0"/>
                </a:rPr>
                <a:t>(blended learning)</a:t>
              </a:r>
            </a:p>
          </p:txBody>
        </p:sp>
        <p:sp>
          <p:nvSpPr>
            <p:cNvPr id="40966" name="CaixaDeTexto 8"/>
            <p:cNvSpPr txBox="1">
              <a:spLocks noChangeArrowheads="1"/>
            </p:cNvSpPr>
            <p:nvPr/>
          </p:nvSpPr>
          <p:spPr bwMode="auto">
            <a:xfrm>
              <a:off x="7266338" y="2502995"/>
              <a:ext cx="1739550" cy="7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b="1">
                  <a:solidFill>
                    <a:srgbClr val="3366FF"/>
                  </a:solidFill>
                  <a:latin typeface="News Gothic MT" pitchFamily="34" charset="0"/>
                </a:rPr>
                <a:t>M-learning</a:t>
              </a:r>
            </a:p>
            <a:p>
              <a:pPr eaLnBrk="1" hangingPunct="1"/>
              <a:r>
                <a:rPr lang="pt-PT" sz="1600" b="1">
                  <a:solidFill>
                    <a:srgbClr val="3366FF"/>
                  </a:solidFill>
                  <a:latin typeface="NewsGotT" pitchFamily="2" charset="0"/>
                </a:rPr>
                <a:t>(Mobile learning)</a:t>
              </a:r>
            </a:p>
          </p:txBody>
        </p:sp>
        <p:cxnSp>
          <p:nvCxnSpPr>
            <p:cNvPr id="40967" name="Conexão recta unidireccional 9"/>
            <p:cNvCxnSpPr>
              <a:cxnSpLocks noChangeShapeType="1"/>
            </p:cNvCxnSpPr>
            <p:nvPr/>
          </p:nvCxnSpPr>
          <p:spPr bwMode="auto">
            <a:xfrm flipV="1">
              <a:off x="6548329" y="2792421"/>
              <a:ext cx="581333" cy="1666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68" name="CaixaDeTexto 6"/>
            <p:cNvSpPr txBox="1">
              <a:spLocks noChangeArrowheads="1"/>
            </p:cNvSpPr>
            <p:nvPr/>
          </p:nvSpPr>
          <p:spPr bwMode="auto">
            <a:xfrm>
              <a:off x="211984" y="1197403"/>
              <a:ext cx="167558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>
                  <a:solidFill>
                    <a:schemeClr val="tx1"/>
                  </a:solidFill>
                  <a:latin typeface="News Gothic MT" pitchFamily="34" charset="0"/>
                </a:rPr>
                <a:t>P-learning </a:t>
              </a:r>
            </a:p>
            <a:p>
              <a:pPr eaLnBrk="1" hangingPunct="1"/>
              <a:r>
                <a:rPr lang="pt-PT" sz="1400">
                  <a:solidFill>
                    <a:schemeClr val="tx1"/>
                  </a:solidFill>
                  <a:latin typeface="News Gothic MT" pitchFamily="34" charset="0"/>
                </a:rPr>
                <a:t>(4.000 a.c.)</a:t>
              </a:r>
            </a:p>
          </p:txBody>
        </p:sp>
        <p:sp>
          <p:nvSpPr>
            <p:cNvPr id="40969" name="CaixaDeTexto 7"/>
            <p:cNvSpPr txBox="1">
              <a:spLocks noChangeArrowheads="1"/>
            </p:cNvSpPr>
            <p:nvPr/>
          </p:nvSpPr>
          <p:spPr bwMode="auto">
            <a:xfrm>
              <a:off x="1217529" y="3578071"/>
              <a:ext cx="169322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>
                  <a:solidFill>
                    <a:schemeClr val="tx1"/>
                  </a:solidFill>
                  <a:latin typeface="News Gothic MT" pitchFamily="34" charset="0"/>
                </a:rPr>
                <a:t>D-learning </a:t>
              </a:r>
            </a:p>
            <a:p>
              <a:pPr eaLnBrk="1" hangingPunct="1"/>
              <a:r>
                <a:rPr lang="pt-PT" sz="1400">
                  <a:solidFill>
                    <a:schemeClr val="tx1"/>
                  </a:solidFill>
                  <a:latin typeface="News Gothic MT" pitchFamily="34" charset="0"/>
                </a:rPr>
                <a:t>(séc. XIX)</a:t>
              </a:r>
            </a:p>
          </p:txBody>
        </p:sp>
        <p:cxnSp>
          <p:nvCxnSpPr>
            <p:cNvPr id="40970" name="Conexão recta unidireccional 10"/>
            <p:cNvCxnSpPr>
              <a:cxnSpLocks noChangeShapeType="1"/>
            </p:cNvCxnSpPr>
            <p:nvPr/>
          </p:nvCxnSpPr>
          <p:spPr bwMode="auto">
            <a:xfrm flipV="1">
              <a:off x="1945696" y="3164447"/>
              <a:ext cx="785800" cy="49995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1" name="Conexão recta unidireccional 12"/>
            <p:cNvCxnSpPr>
              <a:cxnSpLocks noChangeShapeType="1"/>
              <a:stCxn id="40968" idx="2"/>
            </p:cNvCxnSpPr>
            <p:nvPr/>
          </p:nvCxnSpPr>
          <p:spPr bwMode="auto">
            <a:xfrm>
              <a:off x="1049778" y="1874511"/>
              <a:ext cx="1758432" cy="7886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2" name="CaixaDeTexto 8"/>
            <p:cNvSpPr txBox="1">
              <a:spLocks noChangeArrowheads="1"/>
            </p:cNvSpPr>
            <p:nvPr/>
          </p:nvSpPr>
          <p:spPr bwMode="auto">
            <a:xfrm>
              <a:off x="6029226" y="1175093"/>
              <a:ext cx="2038666" cy="7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b="1">
                  <a:solidFill>
                    <a:srgbClr val="3366FF"/>
                  </a:solidFill>
                  <a:latin typeface="News Gothic MT" pitchFamily="34" charset="0"/>
                </a:rPr>
                <a:t>C-learning</a:t>
              </a:r>
            </a:p>
            <a:p>
              <a:pPr eaLnBrk="1" hangingPunct="1"/>
              <a:r>
                <a:rPr lang="pt-PT" sz="1600" b="1">
                  <a:solidFill>
                    <a:srgbClr val="3366FF"/>
                  </a:solidFill>
                  <a:latin typeface="NewsGotT" pitchFamily="2" charset="0"/>
                </a:rPr>
                <a:t>(Connective-learning)</a:t>
              </a:r>
            </a:p>
          </p:txBody>
        </p:sp>
        <p:sp>
          <p:nvSpPr>
            <p:cNvPr id="40973" name="CaixaDeTexto 8"/>
            <p:cNvSpPr txBox="1">
              <a:spLocks noChangeArrowheads="1"/>
            </p:cNvSpPr>
            <p:nvPr/>
          </p:nvSpPr>
          <p:spPr bwMode="auto">
            <a:xfrm>
              <a:off x="6131617" y="3776076"/>
              <a:ext cx="1996091" cy="7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b="1">
                  <a:solidFill>
                    <a:srgbClr val="3366FF"/>
                  </a:solidFill>
                  <a:latin typeface="News Gothic MT" pitchFamily="34" charset="0"/>
                </a:rPr>
                <a:t>U-learning</a:t>
              </a:r>
            </a:p>
            <a:p>
              <a:pPr eaLnBrk="1" hangingPunct="1"/>
              <a:r>
                <a:rPr lang="pt-PT" sz="1600" b="1">
                  <a:solidFill>
                    <a:srgbClr val="3366FF"/>
                  </a:solidFill>
                  <a:latin typeface="NewsGotT" pitchFamily="2" charset="0"/>
                </a:rPr>
                <a:t>(Ubiquitous-learning)</a:t>
              </a:r>
            </a:p>
          </p:txBody>
        </p:sp>
        <p:sp>
          <p:nvSpPr>
            <p:cNvPr id="40974" name="Oval 6"/>
            <p:cNvSpPr>
              <a:spLocks noChangeArrowheads="1"/>
            </p:cNvSpPr>
            <p:nvPr/>
          </p:nvSpPr>
          <p:spPr bwMode="auto">
            <a:xfrm>
              <a:off x="4067944" y="1004653"/>
              <a:ext cx="4937944" cy="431958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cxnSp>
          <p:nvCxnSpPr>
            <p:cNvPr id="40975" name="Conexão recta unidireccional 9"/>
            <p:cNvCxnSpPr>
              <a:cxnSpLocks noChangeShapeType="1"/>
            </p:cNvCxnSpPr>
            <p:nvPr/>
          </p:nvCxnSpPr>
          <p:spPr bwMode="auto">
            <a:xfrm>
              <a:off x="3377971" y="2856864"/>
              <a:ext cx="689973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63" name="Rectângulo 1"/>
          <p:cNvSpPr>
            <a:spLocks noChangeArrowheads="1"/>
          </p:cNvSpPr>
          <p:nvPr/>
        </p:nvSpPr>
        <p:spPr bwMode="auto">
          <a:xfrm>
            <a:off x="2457836" y="5091833"/>
            <a:ext cx="6666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Cenários Educativos de Inovação</a:t>
            </a:r>
            <a:endParaRPr lang="pt-P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upo 1"/>
          <p:cNvGrpSpPr>
            <a:grpSpLocks/>
          </p:cNvGrpSpPr>
          <p:nvPr/>
        </p:nvGrpSpPr>
        <p:grpSpPr bwMode="auto">
          <a:xfrm>
            <a:off x="265113" y="476250"/>
            <a:ext cx="8704262" cy="5872163"/>
            <a:chOff x="331788" y="476672"/>
            <a:chExt cx="8704710" cy="5872495"/>
          </a:xfrm>
        </p:grpSpPr>
        <p:sp>
          <p:nvSpPr>
            <p:cNvPr id="7" name="Oval 6"/>
            <p:cNvSpPr/>
            <p:nvPr/>
          </p:nvSpPr>
          <p:spPr bwMode="auto">
            <a:xfrm>
              <a:off x="3071954" y="2143641"/>
              <a:ext cx="3091021" cy="21988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39940" name="CaixaDeTexto 18"/>
            <p:cNvSpPr txBox="1">
              <a:spLocks noChangeArrowheads="1"/>
            </p:cNvSpPr>
            <p:nvPr/>
          </p:nvSpPr>
          <p:spPr bwMode="auto">
            <a:xfrm>
              <a:off x="3571875" y="2928938"/>
              <a:ext cx="2286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sz="3200">
                  <a:solidFill>
                    <a:srgbClr val="FF0000"/>
                  </a:solidFill>
                  <a:latin typeface="Arial" charset="0"/>
                  <a:cs typeface="Arial" charset="0"/>
                </a:rPr>
                <a:t>E-Learning</a:t>
              </a:r>
            </a:p>
          </p:txBody>
        </p:sp>
        <p:grpSp>
          <p:nvGrpSpPr>
            <p:cNvPr id="39941" name="Grupo 15"/>
            <p:cNvGrpSpPr>
              <a:grpSpLocks/>
            </p:cNvGrpSpPr>
            <p:nvPr/>
          </p:nvGrpSpPr>
          <p:grpSpPr bwMode="auto">
            <a:xfrm>
              <a:off x="5786439" y="2058990"/>
              <a:ext cx="3250059" cy="2298700"/>
              <a:chOff x="5643571" y="3594740"/>
              <a:chExt cx="2286917" cy="1419188"/>
            </a:xfrm>
          </p:grpSpPr>
          <p:sp>
            <p:nvSpPr>
              <p:cNvPr id="39952" name="Oval 8"/>
              <p:cNvSpPr>
                <a:spLocks noChangeArrowheads="1"/>
              </p:cNvSpPr>
              <p:nvPr/>
            </p:nvSpPr>
            <p:spPr bwMode="auto">
              <a:xfrm>
                <a:off x="5643571" y="3594740"/>
                <a:ext cx="2286917" cy="14191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 rot="16200000">
                <a:off x="6633383" y="3405308"/>
                <a:ext cx="456068" cy="1872273"/>
              </a:xfrm>
              <a:prstGeom prst="rect">
                <a:avLst/>
              </a:prstGeom>
              <a:noFill/>
            </p:spPr>
            <p:txBody>
              <a:bodyPr vert="vert">
                <a:spAutoFit/>
              </a:bodyPr>
              <a:lstStyle/>
              <a:p>
                <a:pPr>
                  <a:defRPr/>
                </a:pPr>
                <a:r>
                  <a:rPr lang="pt-PT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Auto-estudo com base em documentos </a:t>
                </a:r>
                <a:r>
                  <a:rPr lang="pt-PT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digitais</a:t>
                </a:r>
                <a:endParaRPr lang="pt-PT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942" name="Grupo 17"/>
            <p:cNvGrpSpPr>
              <a:grpSpLocks/>
            </p:cNvGrpSpPr>
            <p:nvPr/>
          </p:nvGrpSpPr>
          <p:grpSpPr bwMode="auto">
            <a:xfrm>
              <a:off x="331788" y="2058988"/>
              <a:ext cx="3059112" cy="2286000"/>
              <a:chOff x="2043213" y="3670968"/>
              <a:chExt cx="1957284" cy="1411346"/>
            </a:xfrm>
          </p:grpSpPr>
          <p:sp>
            <p:nvSpPr>
              <p:cNvPr id="39950" name="Oval 9"/>
              <p:cNvSpPr>
                <a:spLocks noChangeArrowheads="1"/>
              </p:cNvSpPr>
              <p:nvPr/>
            </p:nvSpPr>
            <p:spPr bwMode="auto">
              <a:xfrm>
                <a:off x="2043213" y="3670968"/>
                <a:ext cx="1957284" cy="141134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 rot="5400000">
                <a:off x="2498993" y="3785329"/>
                <a:ext cx="1026092" cy="155470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pt-PT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Ensino presencial com recurso a tecnologias</a:t>
                </a:r>
              </a:p>
            </p:txBody>
          </p:sp>
        </p:grpSp>
        <p:grpSp>
          <p:nvGrpSpPr>
            <p:cNvPr id="39943" name="Grupo 16"/>
            <p:cNvGrpSpPr>
              <a:grpSpLocks/>
            </p:cNvGrpSpPr>
            <p:nvPr/>
          </p:nvGrpSpPr>
          <p:grpSpPr bwMode="auto">
            <a:xfrm>
              <a:off x="2858294" y="4065586"/>
              <a:ext cx="3478758" cy="2160588"/>
              <a:chOff x="3638314" y="4857760"/>
              <a:chExt cx="2481264" cy="1167393"/>
            </a:xfrm>
          </p:grpSpPr>
          <p:sp>
            <p:nvSpPr>
              <p:cNvPr id="39948" name="Oval 7"/>
              <p:cNvSpPr>
                <a:spLocks noChangeArrowheads="1"/>
              </p:cNvSpPr>
              <p:nvPr/>
            </p:nvSpPr>
            <p:spPr bwMode="auto">
              <a:xfrm>
                <a:off x="3638314" y="4857760"/>
                <a:ext cx="2481264" cy="1167393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9949" name="CaixaDeTexto 11"/>
              <p:cNvSpPr txBox="1">
                <a:spLocks noChangeArrowheads="1"/>
              </p:cNvSpPr>
              <p:nvPr/>
            </p:nvSpPr>
            <p:spPr bwMode="auto">
              <a:xfrm>
                <a:off x="3892930" y="5072074"/>
                <a:ext cx="2000264" cy="848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pt-PT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Educação a Distância</a:t>
                </a:r>
              </a:p>
              <a:p>
                <a:pPr eaLnBrk="1" hangingPunct="1"/>
                <a:endParaRPr lang="pt-PT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/>
                <a:r>
                  <a:rPr lang="pt-PT" b="1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Educação Online</a:t>
                </a:r>
              </a:p>
            </p:txBody>
          </p:sp>
        </p:grpSp>
        <p:grpSp>
          <p:nvGrpSpPr>
            <p:cNvPr id="39944" name="Grupo 14"/>
            <p:cNvGrpSpPr>
              <a:grpSpLocks/>
            </p:cNvGrpSpPr>
            <p:nvPr/>
          </p:nvGrpSpPr>
          <p:grpSpPr bwMode="auto">
            <a:xfrm>
              <a:off x="2751138" y="476672"/>
              <a:ext cx="3693070" cy="1844253"/>
              <a:chOff x="3571868" y="2708596"/>
              <a:chExt cx="2473725" cy="1220470"/>
            </a:xfrm>
          </p:grpSpPr>
          <p:sp>
            <p:nvSpPr>
              <p:cNvPr id="39946" name="Oval 5"/>
              <p:cNvSpPr>
                <a:spLocks noChangeArrowheads="1"/>
              </p:cNvSpPr>
              <p:nvPr/>
            </p:nvSpPr>
            <p:spPr bwMode="auto">
              <a:xfrm>
                <a:off x="3571868" y="2708596"/>
                <a:ext cx="2473725" cy="122047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9947" name="CaixaDeTexto 10"/>
              <p:cNvSpPr txBox="1">
                <a:spLocks noChangeArrowheads="1"/>
              </p:cNvSpPr>
              <p:nvPr/>
            </p:nvSpPr>
            <p:spPr bwMode="auto">
              <a:xfrm>
                <a:off x="3900537" y="2921660"/>
                <a:ext cx="2000264" cy="794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pt-PT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Extensão virtual da </a:t>
                </a:r>
              </a:p>
              <a:p>
                <a:pPr algn="ctr" eaLnBrk="1" hangingPunct="1"/>
                <a:r>
                  <a:rPr lang="pt-PT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sala de aula presencial</a:t>
                </a:r>
              </a:p>
            </p:txBody>
          </p:sp>
        </p:grpSp>
        <p:sp>
          <p:nvSpPr>
            <p:cNvPr id="39945" name="CaixaDeTexto 15"/>
            <p:cNvSpPr txBox="1">
              <a:spLocks noChangeArrowheads="1"/>
            </p:cNvSpPr>
            <p:nvPr/>
          </p:nvSpPr>
          <p:spPr bwMode="auto">
            <a:xfrm>
              <a:off x="7371076" y="6072188"/>
              <a:ext cx="1209047" cy="27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(Gomes, 2005)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4827048"/>
              </p:ext>
            </p:extLst>
          </p:nvPr>
        </p:nvGraphicFramePr>
        <p:xfrm>
          <a:off x="285720" y="285728"/>
          <a:ext cx="8501122" cy="530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CaixaDeTexto 5"/>
          <p:cNvSpPr txBox="1">
            <a:spLocks noChangeArrowheads="1"/>
          </p:cNvSpPr>
          <p:nvPr/>
        </p:nvSpPr>
        <p:spPr bwMode="auto">
          <a:xfrm>
            <a:off x="5868144" y="1909169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r>
              <a:rPr lang="pt-PT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pt-PT" dirty="0" err="1">
                <a:latin typeface="Arial" pitchFamily="34" charset="0"/>
                <a:cs typeface="Arial" pitchFamily="34" charset="0"/>
              </a:rPr>
              <a:t>mpreendorismo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CaixaDeTexto 6"/>
          <p:cNvSpPr txBox="1">
            <a:spLocks noChangeArrowheads="1"/>
          </p:cNvSpPr>
          <p:nvPr/>
        </p:nvSpPr>
        <p:spPr bwMode="auto">
          <a:xfrm>
            <a:off x="6156176" y="3657838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r>
              <a:rPr lang="pt-PT" b="1" dirty="0">
                <a:latin typeface="Arial" pitchFamily="34" charset="0"/>
                <a:cs typeface="Arial" pitchFamily="34" charset="0"/>
              </a:rPr>
              <a:t>E</a:t>
            </a:r>
            <a:r>
              <a:rPr lang="pt-PT" dirty="0">
                <a:latin typeface="Arial" pitchFamily="34" charset="0"/>
                <a:cs typeface="Arial" pitchFamily="34" charset="0"/>
              </a:rPr>
              <a:t>nvolvimento</a:t>
            </a:r>
          </a:p>
        </p:txBody>
      </p:sp>
      <p:sp>
        <p:nvSpPr>
          <p:cNvPr id="13317" name="CaixaDeTexto 8"/>
          <p:cNvSpPr txBox="1">
            <a:spLocks noChangeArrowheads="1"/>
          </p:cNvSpPr>
          <p:nvPr/>
        </p:nvSpPr>
        <p:spPr bwMode="auto">
          <a:xfrm>
            <a:off x="3995936" y="6000750"/>
            <a:ext cx="51480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r>
              <a:rPr lang="pt-PT" sz="1400" dirty="0" smtClean="0">
                <a:latin typeface="NewsGotT" pitchFamily="2" charset="0"/>
              </a:rPr>
              <a:t>(GOMES, 2005. adaptado de </a:t>
            </a:r>
            <a:r>
              <a:rPr lang="pt-PT" sz="1400" dirty="0" err="1" smtClean="0">
                <a:latin typeface="NewsGotT" pitchFamily="2" charset="0"/>
              </a:rPr>
              <a:t>Piper</a:t>
            </a:r>
            <a:r>
              <a:rPr lang="pt-PT" sz="1400" dirty="0" smtClean="0">
                <a:latin typeface="NewsGotT" pitchFamily="2" charset="0"/>
              </a:rPr>
              <a:t> </a:t>
            </a:r>
            <a:r>
              <a:rPr lang="pt-PT" sz="1400" dirty="0" err="1">
                <a:latin typeface="NewsGotT" pitchFamily="2" charset="0"/>
              </a:rPr>
              <a:t>Jaffray</a:t>
            </a:r>
            <a:r>
              <a:rPr lang="pt-PT" sz="1400" dirty="0">
                <a:latin typeface="NewsGotT" pitchFamily="2" charset="0"/>
              </a:rPr>
              <a:t>, </a:t>
            </a:r>
            <a:r>
              <a:rPr lang="pt-PT" sz="1400" i="1" dirty="0" err="1">
                <a:latin typeface="NewsGotT" pitchFamily="2" charset="0"/>
              </a:rPr>
              <a:t>Helping</a:t>
            </a:r>
            <a:r>
              <a:rPr lang="pt-PT" sz="1400" i="1" dirty="0">
                <a:latin typeface="NewsGotT" pitchFamily="2" charset="0"/>
              </a:rPr>
              <a:t> </a:t>
            </a:r>
            <a:r>
              <a:rPr lang="pt-PT" sz="1400" i="1" dirty="0" err="1">
                <a:latin typeface="NewsGotT" pitchFamily="2" charset="0"/>
              </a:rPr>
              <a:t>Investors</a:t>
            </a:r>
            <a:r>
              <a:rPr lang="pt-PT" sz="1400" i="1" dirty="0">
                <a:latin typeface="NewsGotT" pitchFamily="2" charset="0"/>
              </a:rPr>
              <a:t> </a:t>
            </a:r>
            <a:r>
              <a:rPr lang="pt-PT" sz="1400" i="1" dirty="0" err="1">
                <a:latin typeface="NewsGotT" pitchFamily="2" charset="0"/>
              </a:rPr>
              <a:t>Climb</a:t>
            </a:r>
            <a:r>
              <a:rPr lang="pt-PT" sz="1400" i="1" dirty="0">
                <a:latin typeface="NewsGotT" pitchFamily="2" charset="0"/>
              </a:rPr>
              <a:t> </a:t>
            </a:r>
            <a:r>
              <a:rPr lang="pt-PT" sz="1400" i="1" dirty="0" err="1">
                <a:latin typeface="NewsGotT" pitchFamily="2" charset="0"/>
              </a:rPr>
              <a:t>the</a:t>
            </a:r>
            <a:r>
              <a:rPr lang="pt-PT" sz="1400" i="1" dirty="0">
                <a:latin typeface="NewsGotT" pitchFamily="2" charset="0"/>
              </a:rPr>
              <a:t> e—learning Curve</a:t>
            </a:r>
            <a:r>
              <a:rPr lang="pt-PT" sz="1400" dirty="0">
                <a:latin typeface="NewsGotT" pitchFamily="2" charset="0"/>
              </a:rPr>
              <a:t>; 1999).</a:t>
            </a:r>
          </a:p>
        </p:txBody>
      </p:sp>
    </p:spTree>
    <p:extLst>
      <p:ext uri="{BB962C8B-B14F-4D97-AF65-F5344CB8AC3E}">
        <p14:creationId xmlns:p14="http://schemas.microsoft.com/office/powerpoint/2010/main" val="40837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5994" y="188640"/>
            <a:ext cx="359585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dirty="0" smtClean="0"/>
              <a:t>Mestrado TE (UMinho)</a:t>
            </a:r>
          </a:p>
          <a:p>
            <a:pPr algn="ctr"/>
            <a:r>
              <a:rPr lang="pt-PT" sz="2000" dirty="0" smtClean="0"/>
              <a:t>UMinho / </a:t>
            </a:r>
            <a:r>
              <a:rPr lang="pt-PT" sz="2000" dirty="0" err="1" smtClean="0"/>
              <a:t>SFPaula</a:t>
            </a:r>
            <a:r>
              <a:rPr lang="pt-PT" sz="2000" dirty="0" smtClean="0"/>
              <a:t> (UERGS)</a:t>
            </a:r>
          </a:p>
          <a:p>
            <a:pPr algn="ctr"/>
            <a:endParaRPr lang="pt-PT" sz="2000" dirty="0"/>
          </a:p>
          <a:p>
            <a:pPr algn="ctr"/>
            <a:r>
              <a:rPr lang="pt-PT" sz="2800" b="1" dirty="0"/>
              <a:t>B-learning / U-learning</a:t>
            </a:r>
          </a:p>
          <a:p>
            <a:pPr algn="ctr"/>
            <a:endParaRPr lang="pt-PT" sz="2000" dirty="0" smtClean="0"/>
          </a:p>
          <a:p>
            <a:pPr algn="ctr"/>
            <a:endParaRPr lang="pt-PT" sz="2000" dirty="0"/>
          </a:p>
          <a:p>
            <a:pPr algn="ctr"/>
            <a:r>
              <a:rPr lang="pt-PT" sz="2000" dirty="0" smtClean="0"/>
              <a:t>2013-2015</a:t>
            </a:r>
            <a:endParaRPr lang="pt-PT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520"/>
            <a:ext cx="3872686" cy="290357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85995" y="3107091"/>
            <a:ext cx="7858692" cy="3130221"/>
            <a:chOff x="729955" y="3140967"/>
            <a:chExt cx="6866381" cy="280831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49" b="11100"/>
            <a:stretch/>
          </p:blipFill>
          <p:spPr>
            <a:xfrm>
              <a:off x="729955" y="3140967"/>
              <a:ext cx="3337989" cy="2808313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5" t="11180" r="12195" b="1615"/>
            <a:stretch/>
          </p:blipFill>
          <p:spPr>
            <a:xfrm>
              <a:off x="4056083" y="3140968"/>
              <a:ext cx="3540253" cy="2808312"/>
            </a:xfrm>
            <a:prstGeom prst="rect">
              <a:avLst/>
            </a:prstGeom>
          </p:spPr>
        </p:pic>
      </p:grp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8FDD-5D9F-40A9-B0FC-9D9DF60B5158}" type="datetime1">
              <a:rPr lang="pt-PT" smtClean="0"/>
              <a:t>04/06/2016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50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to Silva\Desktop\Sem SF Paula 2015\Poster\posterfeira SFPa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524"/>
            <a:ext cx="2421607" cy="32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nto Silva\Desktop\Sem SF Paula 2015\Foto Seminário -  2015-05-19 18.30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2" y="3417339"/>
            <a:ext cx="6300192" cy="34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-2427"/>
            <a:ext cx="606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/>
              <a:t>II Seminário UMinho / UERGS / </a:t>
            </a:r>
            <a:r>
              <a:rPr lang="pt-PT" sz="2800" b="1" dirty="0" err="1" smtClean="0"/>
              <a:t>SFPaula</a:t>
            </a:r>
            <a:endParaRPr lang="pt-PT" sz="2800" b="1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A4E9-3791-48C5-A876-D5D2BBEDEC78}" type="datetime1">
              <a:rPr lang="pt-PT" smtClean="0"/>
              <a:t>04/06/2016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6601" r="18500" b="6599"/>
          <a:stretch/>
        </p:blipFill>
        <p:spPr>
          <a:xfrm>
            <a:off x="707278" y="453050"/>
            <a:ext cx="3777078" cy="29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368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sz="5400" u="none" cap="all" dirty="0" smtClean="0">
                <a:solidFill>
                  <a:srgbClr val="0070C0"/>
                </a:solidFill>
                <a:latin typeface="Arial Black" pitchFamily="34" charset="0"/>
              </a:rPr>
              <a:t>2. repercussões organizativas</a:t>
            </a:r>
            <a:endParaRPr lang="en-GB" sz="5400" u="none" cap="all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59813" cy="46370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via colaborativa nas tomadas de decisão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flexibilidade do espaço e do tempo escolares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desescolarizar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tempo e o lugar</a:t>
            </a:r>
          </a:p>
          <a:p>
            <a:pPr marL="1100138" indent="-457200" eaLnBrk="1" hangingPunct="1">
              <a:buFont typeface="Wingdings" pitchFamily="2" charset="2"/>
              <a:buChar char="v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retirar a dimensão coletiva:</a:t>
            </a:r>
          </a:p>
          <a:p>
            <a:pPr marL="1531938" eaLnBrk="1" hangingPunct="1">
              <a:buFont typeface="Wingdings" pitchFamily="2" charset="2"/>
              <a:buNone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flexível para se adaptar às necessidades dos alunos</a:t>
            </a:r>
          </a:p>
          <a:p>
            <a:pPr marL="1531938" eaLnBrk="1" hangingPunct="1">
              <a:buFont typeface="Wingdings" pitchFamily="2" charset="2"/>
              <a:buNone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flexível na adaptação às mudanças de planificação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Adaptação curricular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7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592" y="1844675"/>
            <a:chExt cx="9324383" cy="2747963"/>
          </a:xfrm>
        </p:grpSpPr>
        <p:pic>
          <p:nvPicPr>
            <p:cNvPr id="6147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844675"/>
              <a:ext cx="9324383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6" descr="hierogl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6" y="2414987"/>
              <a:ext cx="2208971" cy="156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81" descr="alfabeto feníc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663" y="2445985"/>
              <a:ext cx="2133291" cy="1545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5" descr="manuscritos-iluminura da bíblia de cerve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617" y="2276872"/>
              <a:ext cx="2213473" cy="176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4" descr="imprensa gutenber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392" y="2368858"/>
              <a:ext cx="1323488" cy="169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sz="4000" u="none" cap="all" dirty="0" smtClean="0">
                <a:solidFill>
                  <a:srgbClr val="0070C0"/>
                </a:solidFill>
                <a:latin typeface="Arial Black" pitchFamily="34" charset="0"/>
              </a:rPr>
              <a:t>3. repercussões na relação com os conteúdos</a:t>
            </a:r>
            <a:endParaRPr lang="en-GB" sz="4000" u="none" cap="all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856662" cy="432117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pt-PT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 disponibilidade de conhecimentos relacionados com os programas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pt-PT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 acesso a fontes de informação diferentes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pt-PT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possibilidade de atualização permanente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pt-PT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possibilidade de estabelecimento de uma relação direta com os criadores do conhecimento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143000"/>
          </a:xfrm>
        </p:spPr>
        <p:txBody>
          <a:bodyPr/>
          <a:lstStyle/>
          <a:p>
            <a:pPr eaLnBrk="1" hangingPunct="1"/>
            <a:r>
              <a:rPr lang="pt-PT" sz="3600" u="none" smtClean="0">
                <a:solidFill>
                  <a:srgbClr val="0070C0"/>
                </a:solidFill>
                <a:latin typeface="Arial Black" pitchFamily="34" charset="0"/>
              </a:rPr>
              <a:t>“Acesso Pleno ao Conhecimento”</a:t>
            </a:r>
            <a:endParaRPr lang="en-GB" sz="3600" u="none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Novo paradigma de aprendizagem em que aprender significa: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P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saber interagir com as fontes de conhecimento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interagir com </a:t>
            </a:r>
          </a:p>
          <a:p>
            <a:pPr marL="143192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outros detentores/processadores do conhecimento...</a:t>
            </a:r>
          </a:p>
          <a:p>
            <a:pPr marL="143192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outros professores</a:t>
            </a:r>
          </a:p>
          <a:p>
            <a:pPr marL="143192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outros alunos</a:t>
            </a:r>
          </a:p>
          <a:p>
            <a:pPr marL="143192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outros membros da sociedade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58738" y="63500"/>
            <a:ext cx="9144001" cy="625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eaLnBrk="1" hangingPunct="1"/>
            <a:r>
              <a:rPr lang="pt-PT" sz="4400" u="none" smtClean="0">
                <a:solidFill>
                  <a:srgbClr val="FF0000"/>
                </a:solidFill>
                <a:latin typeface="Arial" charset="0"/>
                <a:cs typeface="Arial" charset="0"/>
              </a:rPr>
              <a:t>Informação e Conhecimento</a:t>
            </a:r>
            <a:br>
              <a:rPr lang="pt-PT" sz="4400" u="none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PT" sz="4400" u="none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0179" name="Rectângulo 4"/>
          <p:cNvSpPr>
            <a:spLocks noChangeArrowheads="1"/>
          </p:cNvSpPr>
          <p:nvPr/>
        </p:nvSpPr>
        <p:spPr bwMode="auto">
          <a:xfrm>
            <a:off x="0" y="1270000"/>
            <a:ext cx="9144000" cy="425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indent="19050">
              <a:lnSpc>
                <a:spcPct val="90000"/>
              </a:lnSpc>
              <a:buFont typeface="Wingdings" pitchFamily="2" charset="2"/>
              <a:buNone/>
            </a:pPr>
            <a:r>
              <a:rPr lang="pt-PT">
                <a:solidFill>
                  <a:srgbClr val="002060"/>
                </a:solidFill>
                <a:latin typeface="Arial" charset="0"/>
                <a:cs typeface="Arial" charset="0"/>
              </a:rPr>
              <a:t>Procurar… Valorizar… Selecionar… Estruturar… Incorporar…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7950" y="2398713"/>
            <a:ext cx="8893175" cy="412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pt-PT" sz="1400">
                <a:solidFill>
                  <a:srgbClr val="C00000"/>
                </a:solidFill>
                <a:latin typeface="Arial" charset="0"/>
                <a:cs typeface="Arial" charset="0"/>
              </a:rPr>
              <a:t>Procurar  a informação</a:t>
            </a:r>
          </a:p>
          <a:p>
            <a:pPr algn="l" eaLnBrk="1" hangingPunct="1"/>
            <a:r>
              <a:rPr lang="pt-PT" sz="1400">
                <a:solidFill>
                  <a:schemeClr val="tx1"/>
                </a:solidFill>
                <a:latin typeface="Arial" charset="0"/>
                <a:cs typeface="Arial" charset="0"/>
              </a:rPr>
              <a:t>É uma competência que se adquire através de uma prática continuada e reflexiva, melhorada através de autocrítica continua.</a:t>
            </a:r>
          </a:p>
          <a:p>
            <a:pPr algn="l" eaLnBrk="1" hangingPunct="1"/>
            <a:endParaRPr lang="pt-P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pt-PT" sz="1400">
                <a:solidFill>
                  <a:srgbClr val="C00000"/>
                </a:solidFill>
                <a:latin typeface="Arial" charset="0"/>
                <a:cs typeface="Arial" charset="0"/>
              </a:rPr>
              <a:t>Valorizar a informação</a:t>
            </a:r>
          </a:p>
          <a:p>
            <a:pPr algn="l" eaLnBrk="1" hangingPunct="1"/>
            <a:r>
              <a:rPr lang="pt-PT" sz="1400">
                <a:solidFill>
                  <a:schemeClr val="tx1"/>
                </a:solidFill>
                <a:latin typeface="Arial" charset="0"/>
                <a:cs typeface="Arial" charset="0"/>
              </a:rPr>
              <a:t>Implica a posse de critérios de valor e a habilidade para os saber aplicar (pensamento divergente, opinião contrária …)</a:t>
            </a:r>
          </a:p>
          <a:p>
            <a:pPr algn="l" eaLnBrk="1" hangingPunct="1"/>
            <a:endParaRPr lang="pt-P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pt-PT" sz="1400">
                <a:solidFill>
                  <a:srgbClr val="C00000"/>
                </a:solidFill>
                <a:latin typeface="Arial" charset="0"/>
                <a:cs typeface="Arial" charset="0"/>
              </a:rPr>
              <a:t>Selecionar a informação</a:t>
            </a:r>
          </a:p>
          <a:p>
            <a:pPr algn="l" eaLnBrk="1" hangingPunct="1"/>
            <a:r>
              <a:rPr lang="pt-PT" sz="1400">
                <a:solidFill>
                  <a:schemeClr val="tx1"/>
                </a:solidFill>
                <a:latin typeface="Arial" charset="0"/>
                <a:cs typeface="Arial" charset="0"/>
              </a:rPr>
              <a:t>Uma vez valorizada, implica tomar decisões.</a:t>
            </a:r>
          </a:p>
          <a:p>
            <a:pPr algn="l" eaLnBrk="1" hangingPunct="1"/>
            <a:endParaRPr lang="pt-P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pt-PT" sz="1400">
                <a:solidFill>
                  <a:srgbClr val="C00000"/>
                </a:solidFill>
                <a:latin typeface="Arial" charset="0"/>
                <a:cs typeface="Arial" charset="0"/>
              </a:rPr>
              <a:t>Estruturar a informação</a:t>
            </a:r>
          </a:p>
          <a:p>
            <a:pPr algn="l" eaLnBrk="1" hangingPunct="1"/>
            <a:r>
              <a:rPr lang="pt-PT" sz="1400">
                <a:solidFill>
                  <a:schemeClr val="tx1"/>
                </a:solidFill>
                <a:latin typeface="Arial" charset="0"/>
                <a:cs typeface="Arial" charset="0"/>
              </a:rPr>
              <a:t>Tratar a informação nova (e antiga) num todo coerente.</a:t>
            </a:r>
          </a:p>
          <a:p>
            <a:pPr algn="l" eaLnBrk="1" hangingPunct="1"/>
            <a:endParaRPr lang="pt-P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pt-PT" sz="1400">
                <a:solidFill>
                  <a:srgbClr val="C00000"/>
                </a:solidFill>
                <a:latin typeface="Arial" charset="0"/>
                <a:cs typeface="Arial" charset="0"/>
              </a:rPr>
              <a:t>Incorporar a informação</a:t>
            </a:r>
          </a:p>
          <a:p>
            <a:pPr algn="l" eaLnBrk="1" hangingPunct="1"/>
            <a:r>
              <a:rPr lang="pt-PT" sz="1400">
                <a:solidFill>
                  <a:schemeClr val="tx1"/>
                </a:solidFill>
                <a:latin typeface="Arial" charset="0"/>
                <a:cs typeface="Arial" charset="0"/>
              </a:rPr>
              <a:t>Integrar no conhecimento existente, ato de compreender, devendo evitar-se a memorização como base para uma reprodução de um modo mimético, acrítico.</a:t>
            </a:r>
          </a:p>
          <a:p>
            <a:pPr eaLnBrk="1" hangingPunct="1"/>
            <a:endParaRPr lang="pt-PT" sz="1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t-PT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0" y="213360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50" indent="-6350">
              <a:defRPr/>
            </a:pPr>
            <a:r>
              <a:rPr lang="pt-PT" sz="8000" dirty="0">
                <a:solidFill>
                  <a:srgbClr val="0000CC"/>
                </a:solidFill>
                <a:latin typeface="Arial" charset="0"/>
                <a:cs typeface="Arial" charset="0"/>
              </a:rPr>
              <a:t>Valorização da </a:t>
            </a:r>
          </a:p>
          <a:p>
            <a:pPr marL="6350" indent="-6350">
              <a:defRPr/>
            </a:pPr>
            <a:r>
              <a:rPr lang="pt-PT" sz="8000" b="1" cap="all" dirty="0">
                <a:solidFill>
                  <a:srgbClr val="0000CC"/>
                </a:solidFill>
                <a:latin typeface="Arial" charset="0"/>
                <a:cs typeface="Arial" charset="0"/>
              </a:rPr>
              <a:t>intermediação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sz="5400" u="none" cap="all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4. repercussões metodológicas</a:t>
            </a:r>
            <a:endParaRPr lang="en-GB" sz="5400" u="none" cap="all" dirty="0" smtClean="0"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9036050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PT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Possibilidades em se criarem metodologias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PT" sz="3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singulares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variadas</a:t>
            </a:r>
          </a:p>
          <a:p>
            <a:pPr marL="2857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PT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adaptadas ao perfil de cada aluno</a:t>
            </a:r>
          </a:p>
          <a:p>
            <a:pPr marL="2857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PT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adaptadas aos contextos de aprendizagem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9050"/>
            <a:ext cx="7315200" cy="1143000"/>
          </a:xfrm>
        </p:spPr>
        <p:txBody>
          <a:bodyPr/>
          <a:lstStyle/>
          <a:p>
            <a:pPr eaLnBrk="1" hangingPunct="1"/>
            <a:r>
              <a:rPr lang="pt-PT" sz="4400" u="none" smtClean="0">
                <a:solidFill>
                  <a:schemeClr val="tx1"/>
                </a:solidFill>
                <a:latin typeface="Arial" charset="0"/>
                <a:cs typeface="Arial" charset="0"/>
              </a:rPr>
              <a:t>Pedagogia diferenciada</a:t>
            </a:r>
            <a:endParaRPr lang="en-GB" sz="4400" u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1750" y="1557338"/>
            <a:ext cx="9437688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valorizar o </a:t>
            </a: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método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 </a:t>
            </a: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processo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 </a:t>
            </a: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itinerário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 </a:t>
            </a: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P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dando aos professores a possibilidade de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ENSINAR DE OUTRO MODO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P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ensinar a construir o saber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ensinar a pensar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r" eaLnBrk="1" hangingPunct="1"/>
            <a:r>
              <a:rPr lang="pt-PT" b="1" dirty="0" smtClean="0">
                <a:solidFill>
                  <a:srgbClr val="00B0F0"/>
                </a:solidFill>
              </a:rPr>
              <a:t>Síntese...</a:t>
            </a:r>
            <a:endParaRPr lang="en-GB" b="1" dirty="0" smtClean="0">
              <a:solidFill>
                <a:srgbClr val="00B0F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9" y="2136051"/>
            <a:ext cx="9144000" cy="388778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endParaRPr lang="pt-PT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pt-PT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COMUNIDADES DE APRENDIZAGEM</a:t>
            </a:r>
            <a:endParaRPr lang="en-GB" sz="7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971600" y="1412776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4400" dirty="0">
                <a:latin typeface="Arial" pitchFamily="34" charset="0"/>
                <a:cs typeface="Arial" pitchFamily="34" charset="0"/>
              </a:rPr>
              <a:t>Novo paradigma para a escola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324975" cy="1198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PT" sz="3600" u="none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PT" sz="3600" u="none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PT" sz="3600" u="none" smtClean="0">
                <a:solidFill>
                  <a:schemeClr val="tx1"/>
                </a:solidFill>
                <a:latin typeface="Arial" charset="0"/>
                <a:cs typeface="Arial" charset="0"/>
              </a:rPr>
              <a:t>Pensar a escola …</a:t>
            </a:r>
            <a:r>
              <a:rPr lang="pt-PT" sz="3600" smtClean="0">
                <a:solidFill>
                  <a:srgbClr val="0594FF"/>
                </a:solidFill>
                <a:latin typeface="Arial" charset="0"/>
                <a:cs typeface="Arial" charset="0"/>
              </a:rPr>
              <a:t/>
            </a:r>
            <a:br>
              <a:rPr lang="pt-PT" sz="3600" smtClean="0">
                <a:solidFill>
                  <a:srgbClr val="0594FF"/>
                </a:solidFill>
                <a:latin typeface="Arial" charset="0"/>
                <a:cs typeface="Arial" charset="0"/>
              </a:rPr>
            </a:br>
            <a:endParaRPr lang="en-GB" sz="3600" u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" y="1700213"/>
            <a:ext cx="907415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rgbClr val="0594FF"/>
                </a:solidFill>
                <a:latin typeface="Arial" charset="0"/>
                <a:cs typeface="Arial" charset="0"/>
              </a:rPr>
              <a:t>na partilha de motivações comuns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rgbClr val="0594FF"/>
                </a:solidFill>
                <a:latin typeface="Arial" charset="0"/>
                <a:cs typeface="Arial" charset="0"/>
              </a:rPr>
              <a:t>de afinidades de interesses, de conhecimentos, atividades, de projetos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rgbClr val="0594FF"/>
                </a:solidFill>
                <a:latin typeface="Arial" charset="0"/>
                <a:cs typeface="Arial" charset="0"/>
              </a:rPr>
              <a:t>num processo de cooperação e interações sociais </a:t>
            </a:r>
          </a:p>
          <a:p>
            <a:pPr marL="1655763" lvl="2" indent="-40005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pt-PT" sz="2800" b="1" dirty="0" smtClean="0">
                <a:solidFill>
                  <a:srgbClr val="0594FF"/>
                </a:solidFill>
                <a:latin typeface="Arial" charset="0"/>
                <a:cs typeface="Arial" charset="0"/>
              </a:rPr>
              <a:t>entre escolas</a:t>
            </a:r>
          </a:p>
          <a:p>
            <a:pPr marL="1255713" indent="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pt-PT" sz="2800" dirty="0" smtClean="0">
                <a:solidFill>
                  <a:srgbClr val="0594FF"/>
                </a:solidFill>
                <a:latin typeface="Arial" charset="0"/>
                <a:cs typeface="Arial" charset="0"/>
              </a:rPr>
              <a:t>  outras instituições comunitárias</a:t>
            </a:r>
          </a:p>
          <a:p>
            <a:pPr marL="1255713" indent="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pt-PT" sz="2800" dirty="0" smtClean="0">
                <a:solidFill>
                  <a:srgbClr val="0594FF"/>
                </a:solidFill>
                <a:latin typeface="Arial" charset="0"/>
                <a:cs typeface="Arial" charset="0"/>
              </a:rPr>
              <a:t>  entre autores e leitores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PT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P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Independentemente das proximidades geográficas  e domínios institucionais</a:t>
            </a:r>
            <a:endParaRPr lang="en-GB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62" y="801427"/>
            <a:ext cx="9036050" cy="1143000"/>
          </a:xfrm>
        </p:spPr>
        <p:txBody>
          <a:bodyPr/>
          <a:lstStyle/>
          <a:p>
            <a:pPr eaLnBrk="1" hangingPunct="1"/>
            <a:r>
              <a:rPr lang="pt-PT" sz="4000" u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Há quem advogue o fim da escola...</a:t>
            </a:r>
            <a:endParaRPr lang="en-GB" sz="4000" u="none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" y="2564904"/>
            <a:ext cx="9161463" cy="288032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como memória da humanidade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como sistema de construção do saber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enriquecimento social e moral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como um espaço </a:t>
            </a:r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de aprendizagem que </a:t>
            </a:r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considere cada aluno como um ser humano à procura de si próprio, em reflexão com os demais e com o mundo que o rodeia</a:t>
            </a:r>
          </a:p>
          <a:p>
            <a:pPr eaLnBrk="1" hangingPunct="1">
              <a:defRPr/>
            </a:pPr>
            <a:endParaRPr lang="en-GB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1520" y="1844824"/>
            <a:ext cx="6138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Pensamos que a ideia de </a:t>
            </a:r>
            <a:r>
              <a:rPr lang="pt-PT" sz="28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escola …</a:t>
            </a:r>
            <a:endParaRPr lang="en-GB" sz="2800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188640"/>
            <a:ext cx="892366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PT" sz="4000" dirty="0" smtClean="0"/>
              <a:t>As TIC podem favorecer mudanças, mas …</a:t>
            </a:r>
            <a:endParaRPr lang="pt-PT" sz="4000" dirty="0"/>
          </a:p>
        </p:txBody>
      </p:sp>
      <p:sp>
        <p:nvSpPr>
          <p:cNvPr id="3" name="Rectângulo 2"/>
          <p:cNvSpPr/>
          <p:nvPr/>
        </p:nvSpPr>
        <p:spPr>
          <a:xfrm>
            <a:off x="876260" y="5288340"/>
            <a:ext cx="73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4800" dirty="0">
                <a:solidFill>
                  <a:srgbClr val="FF0000"/>
                </a:solidFill>
                <a:latin typeface="Arial" charset="0"/>
                <a:cs typeface="Arial" charset="0"/>
              </a:rPr>
              <a:t>Tem </a:t>
            </a:r>
            <a:r>
              <a:rPr lang="pt-PT" sz="4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muita </a:t>
            </a:r>
            <a:r>
              <a:rPr lang="pt-PT" sz="4800" dirty="0">
                <a:solidFill>
                  <a:srgbClr val="FF0000"/>
                </a:solidFill>
                <a:latin typeface="Arial" charset="0"/>
                <a:cs typeface="Arial" charset="0"/>
              </a:rPr>
              <a:t>razão </a:t>
            </a:r>
            <a:r>
              <a:rPr lang="pt-PT" sz="4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para </a:t>
            </a:r>
            <a:r>
              <a:rPr lang="pt-PT" sz="4800" dirty="0">
                <a:solidFill>
                  <a:srgbClr val="FF0000"/>
                </a:solidFill>
                <a:latin typeface="Arial" charset="0"/>
                <a:cs typeface="Arial" charset="0"/>
              </a:rPr>
              <a:t>existir neste novo milénio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0483" grpId="0" build="p"/>
      <p:bldP spid="28676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Janu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55600"/>
            <a:ext cx="3656012" cy="5805488"/>
          </a:xfrm>
          <a:solidFill>
            <a:srgbClr val="FFFFBD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356100" y="115888"/>
            <a:ext cx="4633913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pt-PT" sz="2400" dirty="0">
                <a:solidFill>
                  <a:schemeClr val="tx1"/>
                </a:solidFill>
                <a:latin typeface="Arial" charset="0"/>
                <a:cs typeface="Arial" charset="0"/>
              </a:rPr>
              <a:t>o grande desafio consiste em compreender a chegada do tempo de tecnologias que dão oportunidade de </a:t>
            </a:r>
            <a:r>
              <a:rPr lang="pt-PT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redesenhar as fronteiras de uma escola aberta aos contextos sociais e culturais, à diversidade dos alunos, aos seus conhecimentos, experimentações e interesses, enfim, em instituir-se como uma verdadeira </a:t>
            </a:r>
            <a:r>
              <a:rPr lang="pt-PT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comunidade de aprendizagem.</a:t>
            </a:r>
          </a:p>
        </p:txBody>
      </p:sp>
      <p:sp>
        <p:nvSpPr>
          <p:cNvPr id="63492" name="CaixaDeTexto 1"/>
          <p:cNvSpPr txBox="1">
            <a:spLocks noChangeArrowheads="1"/>
          </p:cNvSpPr>
          <p:nvPr/>
        </p:nvSpPr>
        <p:spPr bwMode="auto">
          <a:xfrm>
            <a:off x="323528" y="6161088"/>
            <a:ext cx="30243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PT" sz="900" dirty="0" err="1">
                <a:solidFill>
                  <a:schemeClr val="tx1"/>
                </a:solidFill>
                <a:latin typeface="Arial" charset="0"/>
                <a:cs typeface="Arial" charset="0"/>
              </a:rPr>
              <a:t>Janus</a:t>
            </a:r>
            <a:r>
              <a:rPr lang="pt-PT" sz="900" dirty="0">
                <a:solidFill>
                  <a:schemeClr val="tx1"/>
                </a:solidFill>
                <a:latin typeface="Arial" charset="0"/>
                <a:cs typeface="Arial" charset="0"/>
              </a:rPr>
              <a:t>: deus romano, </a:t>
            </a:r>
            <a:r>
              <a:rPr lang="pt-PT" sz="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representado </a:t>
            </a:r>
            <a:r>
              <a:rPr lang="pt-PT" sz="900" dirty="0">
                <a:solidFill>
                  <a:schemeClr val="tx1"/>
                </a:solidFill>
                <a:latin typeface="Arial" charset="0"/>
                <a:cs typeface="Arial" charset="0"/>
              </a:rPr>
              <a:t>com dupla face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6632"/>
            <a:ext cx="9144000" cy="709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PT" sz="1200" b="1" dirty="0">
                <a:solidFill>
                  <a:schemeClr val="tx1"/>
                </a:solidFill>
                <a:cs typeface="Arial" pitchFamily="34" charset="0"/>
              </a:rPr>
              <a:t>Referências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BAUMAN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Zygmunt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(2011). </a:t>
            </a:r>
            <a:r>
              <a:rPr lang="pt-PT" sz="1200" i="1" dirty="0">
                <a:solidFill>
                  <a:schemeClr val="tx1"/>
                </a:solidFill>
                <a:cs typeface="Arial" pitchFamily="34" charset="0"/>
              </a:rPr>
              <a:t>44 cartas do mundo líquido moderno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. Rio de Janeiro: Zahar</a:t>
            </a:r>
            <a:r>
              <a:rPr lang="pt-PT" sz="1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cap="all" dirty="0" smtClean="0">
                <a:cs typeface="Arial" pitchFamily="34" charset="0"/>
              </a:rPr>
              <a:t>Davis</a:t>
            </a:r>
            <a:r>
              <a:rPr lang="en-US" sz="1200" dirty="0">
                <a:cs typeface="Arial" pitchFamily="34" charset="0"/>
              </a:rPr>
              <a:t>, Mills (2008). Semantic Wave: Industry Roadmap to Web 3.0 &amp; </a:t>
            </a:r>
            <a:r>
              <a:rPr lang="pt-PT" sz="1200" dirty="0" err="1">
                <a:cs typeface="Arial" pitchFamily="34" charset="0"/>
              </a:rPr>
              <a:t>Multibillion</a:t>
            </a:r>
            <a:r>
              <a:rPr lang="pt-PT" sz="1200" dirty="0">
                <a:cs typeface="Arial" pitchFamily="34" charset="0"/>
              </a:rPr>
              <a:t> </a:t>
            </a:r>
            <a:r>
              <a:rPr lang="pt-PT" sz="1200" dirty="0" err="1">
                <a:cs typeface="Arial" pitchFamily="34" charset="0"/>
              </a:rPr>
              <a:t>Dollar</a:t>
            </a:r>
            <a:r>
              <a:rPr lang="pt-PT" sz="1200" dirty="0">
                <a:cs typeface="Arial" pitchFamily="34" charset="0"/>
              </a:rPr>
              <a:t> </a:t>
            </a:r>
            <a:r>
              <a:rPr lang="pt-PT" sz="1200" dirty="0" err="1">
                <a:cs typeface="Arial" pitchFamily="34" charset="0"/>
              </a:rPr>
              <a:t>Market</a:t>
            </a:r>
            <a:r>
              <a:rPr lang="pt-PT" sz="1200" dirty="0">
                <a:cs typeface="Arial" pitchFamily="34" charset="0"/>
              </a:rPr>
              <a:t> </a:t>
            </a:r>
            <a:r>
              <a:rPr lang="pt-PT" sz="1200" dirty="0" err="1">
                <a:cs typeface="Arial" pitchFamily="34" charset="0"/>
              </a:rPr>
              <a:t>Opportunities</a:t>
            </a:r>
            <a:r>
              <a:rPr lang="pt-PT" sz="1200" dirty="0">
                <a:cs typeface="Arial" pitchFamily="34" charset="0"/>
              </a:rPr>
              <a:t>. EXECUTIVE SUMMARY.  Disponível em: </a:t>
            </a:r>
            <a:r>
              <a:rPr lang="pt-PT" sz="1200" dirty="0">
                <a:cs typeface="Arial" pitchFamily="34" charset="0"/>
                <a:hlinkClick r:id="rId2"/>
              </a:rPr>
              <a:t>http://www.project10x.com/index.php</a:t>
            </a:r>
            <a:r>
              <a:rPr lang="pt-PT" sz="1200" dirty="0">
                <a:cs typeface="Arial" pitchFamily="34" charset="0"/>
              </a:rPr>
              <a:t> (</a:t>
            </a:r>
            <a:r>
              <a:rPr lang="pt-PT" sz="1200" dirty="0" err="1">
                <a:cs typeface="Arial" pitchFamily="34" charset="0"/>
              </a:rPr>
              <a:t>Mills</a:t>
            </a:r>
            <a:r>
              <a:rPr lang="pt-PT" sz="1200" dirty="0">
                <a:cs typeface="Arial" pitchFamily="34" charset="0"/>
              </a:rPr>
              <a:t> Davis é o diretor do Project10X’s</a:t>
            </a:r>
            <a:r>
              <a:rPr lang="pt-PT" sz="1200" dirty="0" smtClean="0">
                <a:cs typeface="Arial" pitchFamily="34" charset="0"/>
              </a:rPr>
              <a:t>).</a:t>
            </a:r>
            <a:endParaRPr lang="pt-PT" sz="1200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>
                <a:cs typeface="Arial" pitchFamily="34" charset="0"/>
              </a:rPr>
              <a:t>Gomes</a:t>
            </a:r>
            <a:r>
              <a:rPr lang="pt-PT" sz="1200" dirty="0">
                <a:cs typeface="Arial" pitchFamily="34" charset="0"/>
              </a:rPr>
              <a:t>, Maria João (2005). Desafios do </a:t>
            </a:r>
            <a:r>
              <a:rPr lang="pt-PT" sz="1200" dirty="0" err="1">
                <a:cs typeface="Arial" pitchFamily="34" charset="0"/>
              </a:rPr>
              <a:t>E-learning</a:t>
            </a:r>
            <a:r>
              <a:rPr lang="pt-PT" sz="1200" dirty="0">
                <a:cs typeface="Arial" pitchFamily="34" charset="0"/>
              </a:rPr>
              <a:t>: Do conceito às práticas . In Silva, B. &amp; Almeida. L. (</a:t>
            </a:r>
            <a:r>
              <a:rPr lang="pt-PT" sz="1200" dirty="0" err="1">
                <a:cs typeface="Arial" pitchFamily="34" charset="0"/>
              </a:rPr>
              <a:t>Coords</a:t>
            </a:r>
            <a:r>
              <a:rPr lang="pt-PT" sz="1200" dirty="0">
                <a:cs typeface="Arial" pitchFamily="34" charset="0"/>
              </a:rPr>
              <a:t>.). </a:t>
            </a:r>
            <a:r>
              <a:rPr lang="pt-PT" sz="1200" i="1" dirty="0">
                <a:cs typeface="Arial" pitchFamily="34" charset="0"/>
              </a:rPr>
              <a:t>Atas do VII Congresso Galaico-Português de Psicopedagogia</a:t>
            </a:r>
            <a:r>
              <a:rPr lang="pt-PT" sz="1200" dirty="0">
                <a:cs typeface="Arial" pitchFamily="34" charset="0"/>
              </a:rPr>
              <a:t>. Braga: CIEd/IEP/UM. pp.66-76. Disponível em: </a:t>
            </a:r>
            <a:r>
              <a:rPr lang="pt-PT" sz="1200" dirty="0">
                <a:cs typeface="Arial" pitchFamily="34" charset="0"/>
                <a:hlinkClick r:id="rId3"/>
              </a:rPr>
              <a:t>http://</a:t>
            </a:r>
            <a:r>
              <a:rPr lang="pt-PT" sz="1200" dirty="0" smtClean="0">
                <a:cs typeface="Arial" pitchFamily="34" charset="0"/>
                <a:hlinkClick r:id="rId3"/>
              </a:rPr>
              <a:t>hdl.handle.net/1822/3339</a:t>
            </a:r>
            <a:endParaRPr lang="pt-PT" sz="12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 smtClean="0">
                <a:solidFill>
                  <a:schemeClr val="tx1"/>
                </a:solidFill>
                <a:cs typeface="Arial" pitchFamily="34" charset="0"/>
              </a:rPr>
              <a:t>Keegan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pt-PT" sz="1200" dirty="0" err="1">
                <a:solidFill>
                  <a:schemeClr val="tx1"/>
                </a:solidFill>
                <a:cs typeface="Arial" pitchFamily="34" charset="0"/>
              </a:rPr>
              <a:t>Desmond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 (2002). </a:t>
            </a:r>
            <a:r>
              <a:rPr lang="en-US" sz="1200" i="1" dirty="0">
                <a:solidFill>
                  <a:schemeClr val="tx1"/>
                </a:solidFill>
                <a:cs typeface="Arial" pitchFamily="34" charset="0"/>
              </a:rPr>
              <a:t>The future of learning: From eLearning to </a:t>
            </a:r>
            <a:r>
              <a:rPr lang="en-US" sz="1200" i="1" dirty="0" err="1">
                <a:solidFill>
                  <a:schemeClr val="tx1"/>
                </a:solidFill>
                <a:cs typeface="Arial" pitchFamily="34" charset="0"/>
              </a:rPr>
              <a:t>mLearning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Disponível em: </a:t>
            </a:r>
            <a:r>
              <a:rPr lang="pt-PT" sz="1200" u="sng" dirty="0">
                <a:solidFill>
                  <a:schemeClr val="tx1"/>
                </a:solidFill>
                <a:cs typeface="Arial" pitchFamily="34" charset="0"/>
                <a:hlinkClick r:id="rId4"/>
              </a:rPr>
              <a:t>http://</a:t>
            </a:r>
            <a:r>
              <a:rPr lang="pt-PT" sz="1200" u="sng" dirty="0" smtClean="0">
                <a:solidFill>
                  <a:schemeClr val="tx1"/>
                </a:solidFill>
                <a:cs typeface="Arial" pitchFamily="34" charset="0"/>
                <a:hlinkClick r:id="rId4"/>
              </a:rPr>
              <a:t>learning.ericsson.net/mlearning2/project_one/book.html</a:t>
            </a:r>
            <a:endParaRPr lang="pt-PT" sz="1200" u="sng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>
                <a:cs typeface="Arial" pitchFamily="34" charset="0"/>
              </a:rPr>
              <a:t>KRAMER, Samuel (1963). </a:t>
            </a:r>
            <a:r>
              <a:rPr lang="pt-PT" sz="1200" i="1" dirty="0">
                <a:cs typeface="Arial" pitchFamily="34" charset="0"/>
              </a:rPr>
              <a:t>A história começa na Suméria</a:t>
            </a:r>
            <a:r>
              <a:rPr lang="pt-PT" sz="1200" dirty="0">
                <a:cs typeface="Arial" pitchFamily="34" charset="0"/>
              </a:rPr>
              <a:t>. Lisboa: Publicações Europa-América.</a:t>
            </a:r>
            <a:r>
              <a:rPr lang="pt-PT" sz="1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 err="1">
                <a:cs typeface="Arial" pitchFamily="34" charset="0"/>
              </a:rPr>
              <a:t>Kurzweil</a:t>
            </a:r>
            <a:r>
              <a:rPr lang="pt-PT" sz="1200" dirty="0">
                <a:cs typeface="Arial" pitchFamily="34" charset="0"/>
              </a:rPr>
              <a:t>, Raymond (2009). </a:t>
            </a:r>
            <a:r>
              <a:rPr lang="en-US" sz="1200" i="1" dirty="0">
                <a:cs typeface="Arial" pitchFamily="34" charset="0"/>
              </a:rPr>
              <a:t>The Singularity Is Near: When Humans Transcend Biology</a:t>
            </a:r>
            <a:r>
              <a:rPr lang="en-US" sz="1200" dirty="0">
                <a:cs typeface="Arial" pitchFamily="34" charset="0"/>
              </a:rPr>
              <a:t>. New York: Viking Penguin</a:t>
            </a:r>
            <a:r>
              <a:rPr lang="pt-PT" sz="1200" dirty="0"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>
                <a:cs typeface="Arial" pitchFamily="34" charset="0"/>
              </a:rPr>
              <a:t>Lévy</a:t>
            </a:r>
            <a:r>
              <a:rPr lang="pt-PT" sz="1200" dirty="0">
                <a:cs typeface="Arial" pitchFamily="34" charset="0"/>
              </a:rPr>
              <a:t>, Pierre (2000). </a:t>
            </a:r>
            <a:r>
              <a:rPr lang="pt-PT" sz="1200" i="1" dirty="0">
                <a:cs typeface="Arial" pitchFamily="34" charset="0"/>
              </a:rPr>
              <a:t>Cibercultura</a:t>
            </a:r>
            <a:r>
              <a:rPr lang="pt-PT" sz="1200" dirty="0">
                <a:cs typeface="Arial" pitchFamily="34" charset="0"/>
              </a:rPr>
              <a:t>. Lisboa: Instituto Piaget.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 err="1">
                <a:cs typeface="Arial" pitchFamily="34" charset="0"/>
              </a:rPr>
              <a:t>Mattelart</a:t>
            </a:r>
            <a:r>
              <a:rPr lang="pt-PT" sz="1200" dirty="0">
                <a:cs typeface="Arial" pitchFamily="34" charset="0"/>
              </a:rPr>
              <a:t>, </a:t>
            </a:r>
            <a:r>
              <a:rPr lang="pt-PT" sz="1200" dirty="0" err="1">
                <a:cs typeface="Arial" pitchFamily="34" charset="0"/>
              </a:rPr>
              <a:t>Armand</a:t>
            </a:r>
            <a:r>
              <a:rPr lang="pt-PT" sz="1200" dirty="0">
                <a:cs typeface="Arial" pitchFamily="34" charset="0"/>
              </a:rPr>
              <a:t> (1996). </a:t>
            </a:r>
            <a:r>
              <a:rPr lang="pt-PT" sz="1200" i="1" dirty="0">
                <a:cs typeface="Arial" pitchFamily="34" charset="0"/>
              </a:rPr>
              <a:t>A invenção da Comunicação</a:t>
            </a:r>
            <a:r>
              <a:rPr lang="pt-PT" sz="1200" dirty="0">
                <a:cs typeface="Arial" pitchFamily="34" charset="0"/>
              </a:rPr>
              <a:t>. Lisboa: Instituto Piaget.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>
                <a:cs typeface="Arial" pitchFamily="34" charset="0"/>
              </a:rPr>
              <a:t>Ribeiro</a:t>
            </a:r>
            <a:r>
              <a:rPr lang="pt-PT" sz="1200" dirty="0">
                <a:cs typeface="Arial" pitchFamily="34" charset="0"/>
              </a:rPr>
              <a:t>, Darcy (1975). </a:t>
            </a:r>
            <a:r>
              <a:rPr lang="pt-PT" sz="1200" i="1" dirty="0">
                <a:cs typeface="Arial" pitchFamily="34" charset="0"/>
              </a:rPr>
              <a:t>O processo civilizatório</a:t>
            </a:r>
            <a:r>
              <a:rPr lang="pt-PT" sz="1200" dirty="0">
                <a:cs typeface="Arial" pitchFamily="34" charset="0"/>
              </a:rPr>
              <a:t>. Rio de Janeiro: Civilização brasileira</a:t>
            </a:r>
            <a:r>
              <a:rPr lang="pt-PT" sz="1200" dirty="0" smtClean="0"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>
                <a:cs typeface="Arial" pitchFamily="34" charset="0"/>
              </a:rPr>
              <a:t>SILVA, Bento (2001). As tecnologias de informação e comunicação nas reformas educativas em Portugal. </a:t>
            </a:r>
            <a:r>
              <a:rPr lang="pt-PT" sz="1200" i="1" dirty="0">
                <a:cs typeface="Arial" pitchFamily="34" charset="0"/>
              </a:rPr>
              <a:t>Revista Portuguesa de Educação</a:t>
            </a:r>
            <a:r>
              <a:rPr lang="pt-PT" sz="1200" dirty="0">
                <a:cs typeface="Arial" pitchFamily="34" charset="0"/>
              </a:rPr>
              <a:t>, vol. 14, nº 2, Braga: Universidade do Minho, pp. 111-153. Disponível em: </a:t>
            </a:r>
            <a:r>
              <a:rPr lang="pt-PT" sz="1200" u="sng" dirty="0">
                <a:cs typeface="Arial" pitchFamily="34" charset="0"/>
                <a:hlinkClick r:id="rId5"/>
              </a:rPr>
              <a:t>http://hdl.handle.net/1822/491</a:t>
            </a:r>
            <a:endParaRPr lang="pt-PT" sz="1200" u="sng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/>
              <a:t>SILVA, Bento (2001).</a:t>
            </a:r>
            <a:r>
              <a:rPr lang="pt-PT" sz="1200" b="1" dirty="0"/>
              <a:t> </a:t>
            </a:r>
            <a:r>
              <a:rPr lang="pt-PT" sz="1200" dirty="0"/>
              <a:t>A tecnologia é uma estratégia.</a:t>
            </a:r>
            <a:r>
              <a:rPr lang="pt-PT" sz="1200" i="1" dirty="0"/>
              <a:t> </a:t>
            </a:r>
            <a:r>
              <a:rPr lang="pt-PT" sz="1200" dirty="0"/>
              <a:t>In Paulo Dias &amp; Varela de Freitas (</a:t>
            </a:r>
            <a:r>
              <a:rPr lang="pt-PT" sz="1200" dirty="0" err="1"/>
              <a:t>org</a:t>
            </a:r>
            <a:r>
              <a:rPr lang="pt-PT" sz="1200" dirty="0"/>
              <a:t>.). </a:t>
            </a:r>
            <a:r>
              <a:rPr lang="pt-PT" sz="1200" i="1" dirty="0" err="1"/>
              <a:t>Actas</a:t>
            </a:r>
            <a:r>
              <a:rPr lang="pt-PT" sz="1200" i="1" dirty="0"/>
              <a:t> da II Conferência Internacional Desafios 2001</a:t>
            </a:r>
            <a:r>
              <a:rPr lang="pt-PT" sz="1200" dirty="0"/>
              <a:t>. Braga: Centro de Competência da Universidade do Minho do </a:t>
            </a:r>
            <a:r>
              <a:rPr lang="pt-PT" sz="1200" dirty="0" err="1"/>
              <a:t>Projecto</a:t>
            </a:r>
            <a:r>
              <a:rPr lang="pt-PT" sz="1200" dirty="0"/>
              <a:t> Nónio, pp. 839-859. </a:t>
            </a:r>
            <a:r>
              <a:rPr lang="pt-PT" sz="1200" dirty="0">
                <a:cs typeface="Arial" pitchFamily="34" charset="0"/>
              </a:rPr>
              <a:t>Disponível em: </a:t>
            </a:r>
            <a:r>
              <a:rPr lang="pt-PT" sz="1200" dirty="0">
                <a:hlinkClick r:id="rId6"/>
              </a:rPr>
              <a:t>http://hdl.handle.net/1822/17940</a:t>
            </a:r>
            <a:r>
              <a:rPr lang="pt-PT" sz="1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>
                <a:cs typeface="Arial" pitchFamily="34" charset="0"/>
              </a:rPr>
              <a:t>SILVA, Bento (2001). As tecnologias de informação e comunicação nas reformas educativas em Portugal. </a:t>
            </a:r>
            <a:r>
              <a:rPr lang="pt-PT" sz="1200" i="1" dirty="0">
                <a:cs typeface="Arial" pitchFamily="34" charset="0"/>
              </a:rPr>
              <a:t>Revista Portuguesa de Educação</a:t>
            </a:r>
            <a:r>
              <a:rPr lang="pt-PT" sz="1200" dirty="0">
                <a:cs typeface="Arial" pitchFamily="34" charset="0"/>
              </a:rPr>
              <a:t>, vol. 14, nº 2, Braga: Universidade do Minho, pp. 111-153. Disponível em: </a:t>
            </a:r>
            <a:r>
              <a:rPr lang="pt-PT" sz="1200" u="sng" dirty="0">
                <a:cs typeface="Arial" pitchFamily="34" charset="0"/>
                <a:hlinkClick r:id="rId5"/>
              </a:rPr>
              <a:t>http://</a:t>
            </a:r>
            <a:r>
              <a:rPr lang="pt-PT" sz="1200" u="sng" dirty="0" smtClean="0">
                <a:cs typeface="Arial" pitchFamily="34" charset="0"/>
                <a:hlinkClick r:id="rId5"/>
              </a:rPr>
              <a:t>hdl.handle.net/1822/491</a:t>
            </a:r>
            <a:endParaRPr lang="pt-PT" sz="1200" u="sng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/>
              <a:t>SILVA, Bento (2002). A Tecnologia é uma Estratégia para a Renovação da Escola. </a:t>
            </a:r>
            <a:r>
              <a:rPr lang="pt-PT" sz="1200" i="1" dirty="0"/>
              <a:t>Movimento</a:t>
            </a:r>
            <a:r>
              <a:rPr lang="pt-PT" sz="1200" dirty="0"/>
              <a:t>. Revista da Faculdade de Educação da Universidade Federal Fluminense, nº 5, Tecnologia Comunicação e Educação</a:t>
            </a:r>
            <a:r>
              <a:rPr lang="pt-PT" sz="1200" i="1" dirty="0"/>
              <a:t>. </a:t>
            </a:r>
            <a:r>
              <a:rPr lang="pt-PT" sz="1200" dirty="0"/>
              <a:t>Rio de Janeiro, Brasil, pp. 28-44. </a:t>
            </a:r>
            <a:r>
              <a:rPr lang="pt-PT" sz="1200" dirty="0">
                <a:cs typeface="Arial" pitchFamily="34" charset="0"/>
              </a:rPr>
              <a:t>Disponível em: </a:t>
            </a:r>
            <a:r>
              <a:rPr lang="pt-PT" sz="1200" dirty="0">
                <a:hlinkClick r:id="rId7"/>
              </a:rPr>
              <a:t>http://hdl.handle.net/1822/17226</a:t>
            </a:r>
            <a:endParaRPr lang="pt-PT" sz="12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pt-PT" sz="1200" dirty="0"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endParaRPr lang="pt-PT" sz="12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6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592" y="1844675"/>
            <a:chExt cx="9324383" cy="2747963"/>
          </a:xfrm>
        </p:grpSpPr>
        <p:pic>
          <p:nvPicPr>
            <p:cNvPr id="7171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844675"/>
              <a:ext cx="9324383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5" descr="A biblia de gutenber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2" y="2426568"/>
              <a:ext cx="2149114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10" descr="Cartaz - Cinematograp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426568"/>
              <a:ext cx="2088232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11" descr="L'Arrivée d'un train en gare de la Ciotat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84" y="2421012"/>
              <a:ext cx="2266706" cy="159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 descr="marconi_radio de Marconi (1901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479" y="2374069"/>
              <a:ext cx="1467871" cy="169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443" y="404664"/>
            <a:ext cx="9144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 smtClean="0">
                <a:cs typeface="Arial" pitchFamily="34" charset="0"/>
              </a:rPr>
              <a:t>SILVA</a:t>
            </a:r>
            <a:r>
              <a:rPr lang="pt-PT" sz="1200" dirty="0">
                <a:cs typeface="Arial" pitchFamily="34" charset="0"/>
              </a:rPr>
              <a:t>, Bento (2008). Tecnologias, Ecologias da Comunicação e Contextos Educacionais. In Martins, Moisés &amp; Pinto, Manuel (</a:t>
            </a:r>
            <a:r>
              <a:rPr lang="pt-PT" sz="1200" dirty="0" err="1">
                <a:cs typeface="Arial" pitchFamily="34" charset="0"/>
              </a:rPr>
              <a:t>Orgs</a:t>
            </a:r>
            <a:r>
              <a:rPr lang="pt-PT" sz="1200" dirty="0">
                <a:cs typeface="Arial" pitchFamily="34" charset="0"/>
              </a:rPr>
              <a:t>.). </a:t>
            </a:r>
            <a:r>
              <a:rPr lang="pt-PT" sz="1200" i="1" dirty="0">
                <a:cs typeface="Arial" pitchFamily="34" charset="0"/>
              </a:rPr>
              <a:t>Comunicação e Cidadania - </a:t>
            </a:r>
            <a:r>
              <a:rPr lang="pt-PT" sz="1200" i="1" dirty="0" err="1">
                <a:cs typeface="Arial" pitchFamily="34" charset="0"/>
              </a:rPr>
              <a:t>Actas</a:t>
            </a:r>
            <a:r>
              <a:rPr lang="pt-PT" sz="1200" dirty="0">
                <a:cs typeface="Arial" pitchFamily="34" charset="0"/>
              </a:rPr>
              <a:t> 5º </a:t>
            </a:r>
            <a:r>
              <a:rPr lang="pt-PT" sz="1200" i="1" dirty="0">
                <a:cs typeface="Arial" pitchFamily="34" charset="0"/>
              </a:rPr>
              <a:t>Congresso da Associação Portuguesa de Ciências da Comunicação. </a:t>
            </a:r>
            <a:r>
              <a:rPr lang="pt-PT" sz="1200" dirty="0">
                <a:cs typeface="Arial" pitchFamily="34" charset="0"/>
              </a:rPr>
              <a:t>Braga: Centro de Estudos de Comunicação e Sociedade (Universidade do Minho), pp. 1908-1920. Disponível em: </a:t>
            </a:r>
            <a:r>
              <a:rPr lang="pt-PT" sz="1200" u="sng" dirty="0">
                <a:cs typeface="Arial" pitchFamily="34" charset="0"/>
                <a:hlinkClick r:id="rId2"/>
              </a:rPr>
              <a:t>http://</a:t>
            </a:r>
            <a:r>
              <a:rPr lang="pt-PT" sz="1200" u="sng" dirty="0" smtClean="0">
                <a:cs typeface="Arial" pitchFamily="34" charset="0"/>
                <a:hlinkClick r:id="rId2"/>
              </a:rPr>
              <a:t>hdl.handle.net/1822/18157</a:t>
            </a:r>
            <a:endParaRPr lang="pt-PT" sz="12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cs typeface="Arial" pitchFamily="34" charset="0"/>
              </a:rPr>
              <a:t>SILVA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, Bento (2011). Plano Tecnológico da Educação em Portugal: Análise dos Relatórios dos Planos TIC (no ano de lançamento, 2006-2007).</a:t>
            </a:r>
            <a:r>
              <a:rPr lang="pt-PT" sz="1200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In Ana Paula Vilela (</a:t>
            </a:r>
            <a:r>
              <a:rPr lang="pt-PT" sz="1200" dirty="0" err="1">
                <a:solidFill>
                  <a:schemeClr val="tx1"/>
                </a:solidFill>
                <a:cs typeface="Arial" pitchFamily="34" charset="0"/>
              </a:rPr>
              <a:t>coord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.)</a:t>
            </a:r>
            <a:r>
              <a:rPr lang="pt-PT" sz="1200" i="1" dirty="0">
                <a:solidFill>
                  <a:schemeClr val="tx1"/>
                </a:solidFill>
                <a:cs typeface="Arial" pitchFamily="34" charset="0"/>
              </a:rPr>
              <a:t>. A Par dos Tempos que Correm. As TIC e o Centenário da República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. Braga: Centro de Formação Braga-Sul, pp.29-45. Disponível em: </a:t>
            </a:r>
            <a:r>
              <a:rPr lang="pt-PT" sz="1200" u="sng" dirty="0">
                <a:solidFill>
                  <a:schemeClr val="tx1"/>
                </a:solidFill>
                <a:cs typeface="Arial" pitchFamily="34" charset="0"/>
                <a:hlinkClick r:id="rId3"/>
              </a:rPr>
              <a:t>http://hdl.handle.net/1822/14369</a:t>
            </a:r>
            <a:endParaRPr lang="pt-PT" sz="1200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 smtClean="0">
                <a:cs typeface="Arial" pitchFamily="34" charset="0"/>
              </a:rPr>
              <a:t>SILVA</a:t>
            </a:r>
            <a:r>
              <a:rPr lang="pt-PT" sz="1200" dirty="0">
                <a:cs typeface="Arial" pitchFamily="34" charset="0"/>
              </a:rPr>
              <a:t>, Bento</a:t>
            </a:r>
            <a:r>
              <a:rPr lang="pt-PT" sz="1200" b="1" dirty="0">
                <a:cs typeface="Arial" pitchFamily="34" charset="0"/>
              </a:rPr>
              <a:t> </a:t>
            </a:r>
            <a:r>
              <a:rPr lang="pt-PT" sz="1200" dirty="0">
                <a:cs typeface="Arial" pitchFamily="34" charset="0"/>
              </a:rPr>
              <a:t>&amp; Pereira, Maria da Graça (2011). O papel da escola no combate à Divisão digital. </a:t>
            </a:r>
            <a:r>
              <a:rPr lang="pt-PT" sz="1200" i="1" dirty="0" err="1">
                <a:cs typeface="Arial" pitchFamily="34" charset="0"/>
              </a:rPr>
              <a:t>Actas</a:t>
            </a:r>
            <a:r>
              <a:rPr lang="pt-PT" sz="1200" i="1" dirty="0">
                <a:cs typeface="Arial" pitchFamily="34" charset="0"/>
              </a:rPr>
              <a:t> do XI Congresso Luso Afro Brasileiro, Diversidades e (</a:t>
            </a:r>
            <a:r>
              <a:rPr lang="pt-PT" sz="1200" i="1" dirty="0" err="1">
                <a:cs typeface="Arial" pitchFamily="34" charset="0"/>
              </a:rPr>
              <a:t>Des</a:t>
            </a:r>
            <a:r>
              <a:rPr lang="pt-PT" sz="1200" i="1" dirty="0">
                <a:cs typeface="Arial" pitchFamily="34" charset="0"/>
              </a:rPr>
              <a:t>)Igualdades</a:t>
            </a:r>
            <a:r>
              <a:rPr lang="pt-PT" sz="1200" dirty="0">
                <a:cs typeface="Arial" pitchFamily="34" charset="0"/>
              </a:rPr>
              <a:t>, Salvador, Universidade Federal da Bahia. Disponível em: </a:t>
            </a:r>
            <a:r>
              <a:rPr lang="pt-PT" sz="1200" u="sng" dirty="0">
                <a:cs typeface="Arial" pitchFamily="34" charset="0"/>
                <a:hlinkClick r:id="rId4"/>
              </a:rPr>
              <a:t>http://</a:t>
            </a:r>
            <a:r>
              <a:rPr lang="pt-PT" sz="1200" u="sng" dirty="0" smtClean="0">
                <a:cs typeface="Arial" pitchFamily="34" charset="0"/>
                <a:hlinkClick r:id="rId4"/>
              </a:rPr>
              <a:t>hdl.handle.net/1822/14365</a:t>
            </a:r>
            <a:endParaRPr lang="pt-PT" sz="1200" u="sng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cap="all" dirty="0">
                <a:solidFill>
                  <a:schemeClr val="tx1"/>
                </a:solidFill>
                <a:cs typeface="Arial" pitchFamily="34" charset="0"/>
              </a:rPr>
              <a:t>Silva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, Bento &amp; Pereira, Maria (2012). Reflexões sobre dinâmicas e conteúdos da cibercultura numa comunidade de prática educacional. In Marco Silva (</a:t>
            </a:r>
            <a:r>
              <a:rPr lang="pt-PT" sz="1200" dirty="0" err="1">
                <a:solidFill>
                  <a:schemeClr val="tx1"/>
                </a:solidFill>
                <a:cs typeface="Arial" pitchFamily="34" charset="0"/>
              </a:rPr>
              <a:t>org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.). </a:t>
            </a:r>
            <a:r>
              <a:rPr lang="pt-PT" sz="1200" i="1" dirty="0">
                <a:solidFill>
                  <a:schemeClr val="tx1"/>
                </a:solidFill>
                <a:cs typeface="Arial" pitchFamily="34" charset="0"/>
              </a:rPr>
              <a:t>Formação de professores para docência online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. São </a:t>
            </a:r>
            <a:r>
              <a:rPr lang="pt-PT" sz="1200" dirty="0" smtClean="0">
                <a:solidFill>
                  <a:schemeClr val="tx1"/>
                </a:solidFill>
                <a:cs typeface="Arial" pitchFamily="34" charset="0"/>
              </a:rPr>
              <a:t>Paulo</a:t>
            </a:r>
            <a:r>
              <a:rPr lang="pt-PT" sz="1200" dirty="0" smtClean="0">
                <a:solidFill>
                  <a:schemeClr val="tx1"/>
                </a:solidFill>
                <a:cs typeface="Arial" pitchFamily="34" charset="0"/>
              </a:rPr>
              <a:t>: Loyola</a:t>
            </a:r>
            <a:r>
              <a:rPr lang="pt-PT" sz="1200" dirty="0">
                <a:solidFill>
                  <a:schemeClr val="tx1"/>
                </a:solidFill>
                <a:cs typeface="Arial" pitchFamily="34" charset="0"/>
              </a:rPr>
              <a:t>, pp. 29-51</a:t>
            </a:r>
            <a:r>
              <a:rPr lang="pt-PT" sz="1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dirty="0"/>
              <a:t>SILVA, Bento &amp; CONCEIÇÃO, Silvia (2013). </a:t>
            </a:r>
            <a:r>
              <a:rPr lang="pt-BR" sz="1200" dirty="0"/>
              <a:t>Desafios do B-learning em tempos da cibercultura</a:t>
            </a:r>
            <a:r>
              <a:rPr lang="pt-BR" sz="1200" b="1" dirty="0"/>
              <a:t>. </a:t>
            </a:r>
            <a:r>
              <a:rPr lang="pt-PT" sz="1200" dirty="0"/>
              <a:t>In: ALMEIDA. M. E., DIAS, P. &amp; SILVA, B. </a:t>
            </a:r>
            <a:r>
              <a:rPr lang="pt-BR" sz="1200" i="1" dirty="0"/>
              <a:t>Cenários para a inovação para a educação na Sociedade Digital</a:t>
            </a:r>
            <a:r>
              <a:rPr lang="pt-PT" sz="1200" b="1" i="1" dirty="0"/>
              <a:t>.</a:t>
            </a:r>
            <a:r>
              <a:rPr lang="pt-PT" sz="1200" b="1" dirty="0"/>
              <a:t> </a:t>
            </a:r>
            <a:r>
              <a:rPr lang="pt-PT" sz="1200" dirty="0"/>
              <a:t>São Paulo: Editora </a:t>
            </a:r>
            <a:r>
              <a:rPr lang="pt-PT" sz="1200" dirty="0" smtClean="0"/>
              <a:t>Loyola</a:t>
            </a:r>
            <a:r>
              <a:rPr lang="pt-PT" sz="1200" cap="all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1200" cap="all" dirty="0" smtClean="0">
                <a:cs typeface="Arial" panose="020B0604020202020204" pitchFamily="34" charset="0"/>
              </a:rPr>
              <a:t>Silva</a:t>
            </a:r>
            <a:r>
              <a:rPr lang="pt-PT" sz="1200" dirty="0">
                <a:cs typeface="Arial" panose="020B0604020202020204" pitchFamily="34" charset="0"/>
              </a:rPr>
              <a:t>, Bento &amp; </a:t>
            </a:r>
            <a:r>
              <a:rPr lang="pt-PT" sz="1200" cap="all" dirty="0">
                <a:cs typeface="Arial" panose="020B0604020202020204" pitchFamily="34" charset="0"/>
              </a:rPr>
              <a:t>Souza</a:t>
            </a:r>
            <a:r>
              <a:rPr lang="pt-PT" sz="1200" dirty="0">
                <a:cs typeface="Arial" panose="020B0604020202020204" pitchFamily="34" charset="0"/>
              </a:rPr>
              <a:t>, Karine Pinheiro (2015). </a:t>
            </a:r>
            <a:r>
              <a:rPr lang="pt-PT" sz="1200" dirty="0" err="1">
                <a:cs typeface="Arial" panose="020B0604020202020204" pitchFamily="34" charset="0"/>
              </a:rPr>
              <a:t>Coinvestigar</a:t>
            </a:r>
            <a:r>
              <a:rPr lang="pt-PT" sz="1200" dirty="0">
                <a:cs typeface="Arial" panose="020B0604020202020204" pitchFamily="34" charset="0"/>
              </a:rPr>
              <a:t> a distância em tempos de cibercultura: relato de uma experiência sobre </a:t>
            </a:r>
            <a:r>
              <a:rPr lang="pt-PT" sz="1200" dirty="0" err="1">
                <a:cs typeface="Arial" panose="020B0604020202020204" pitchFamily="34" charset="0"/>
              </a:rPr>
              <a:t>coempreender</a:t>
            </a:r>
            <a:r>
              <a:rPr lang="pt-PT" sz="1200" dirty="0">
                <a:cs typeface="Arial" panose="020B0604020202020204" pitchFamily="34" charset="0"/>
              </a:rPr>
              <a:t>. In: </a:t>
            </a:r>
            <a:r>
              <a:rPr lang="pt-PT" sz="1200" i="1" dirty="0">
                <a:cs typeface="Arial" panose="020B0604020202020204" pitchFamily="34" charset="0"/>
              </a:rPr>
              <a:t>Revista da FAEEBA – Educação e Contemporaneidade</a:t>
            </a:r>
            <a:r>
              <a:rPr lang="pt-PT" sz="1200" dirty="0">
                <a:cs typeface="Arial" panose="020B0604020202020204" pitchFamily="34" charset="0"/>
              </a:rPr>
              <a:t>, Salvador, v. 24, n. 44, p. 55-68, jul./dez. 2015. ISSN: 0104-7043. Disponível em: </a:t>
            </a:r>
            <a:r>
              <a:rPr lang="pt-PT" sz="1200" u="sng" dirty="0">
                <a:cs typeface="Arial" panose="020B0604020202020204" pitchFamily="34" charset="0"/>
                <a:hlinkClick r:id="rId5"/>
              </a:rPr>
              <a:t>http://www.revistas.uneb.br/index.php/faeeba/issue/current</a:t>
            </a:r>
            <a:r>
              <a:rPr lang="pt-PT" sz="12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1200" cap="all" dirty="0">
                <a:cs typeface="Arial" panose="020B0604020202020204" pitchFamily="34" charset="0"/>
              </a:rPr>
              <a:t>Silva</a:t>
            </a:r>
            <a:r>
              <a:rPr lang="pt-PT" sz="1200" dirty="0">
                <a:cs typeface="Arial" panose="020B0604020202020204" pitchFamily="34" charset="0"/>
              </a:rPr>
              <a:t>, Bento &amp; </a:t>
            </a:r>
            <a:r>
              <a:rPr lang="pt-PT" sz="1200" cap="all" dirty="0">
                <a:cs typeface="Arial" panose="020B0604020202020204" pitchFamily="34" charset="0"/>
              </a:rPr>
              <a:t>Souza</a:t>
            </a:r>
            <a:r>
              <a:rPr lang="pt-PT" sz="1200" dirty="0">
                <a:cs typeface="Arial" panose="020B0604020202020204" pitchFamily="34" charset="0"/>
              </a:rPr>
              <a:t>, Karine Pinheiro (2015). Redes de Comunicação Ubíqua e </a:t>
            </a:r>
            <a:r>
              <a:rPr lang="pt-PT" sz="1200" dirty="0" err="1">
                <a:cs typeface="Arial" panose="020B0604020202020204" pitchFamily="34" charset="0"/>
              </a:rPr>
              <a:t>Coinvestigação</a:t>
            </a:r>
            <a:r>
              <a:rPr lang="pt-PT" sz="1200" dirty="0">
                <a:cs typeface="Arial" panose="020B0604020202020204" pitchFamily="34" charset="0"/>
              </a:rPr>
              <a:t>: Relatos de uma experiência no âmbito do </a:t>
            </a:r>
            <a:r>
              <a:rPr lang="pt-PT" sz="1200" dirty="0" err="1">
                <a:cs typeface="Arial" panose="020B0604020202020204" pitchFamily="34" charset="0"/>
              </a:rPr>
              <a:t>Coempreender</a:t>
            </a:r>
            <a:r>
              <a:rPr lang="pt-PT" sz="1200" dirty="0">
                <a:cs typeface="Arial" panose="020B0604020202020204" pitchFamily="34" charset="0"/>
              </a:rPr>
              <a:t>. In: </a:t>
            </a:r>
            <a:r>
              <a:rPr lang="pt-PT" sz="1200" i="1" dirty="0">
                <a:cs typeface="Arial" panose="020B0604020202020204" pitchFamily="34" charset="0"/>
              </a:rPr>
              <a:t>Atas do VIII Seminário Internacional As Redes Educativas e as Tecnologias: Movimentos Sociais e a Educação</a:t>
            </a:r>
            <a:r>
              <a:rPr lang="pt-PT" sz="1200" dirty="0">
                <a:cs typeface="Arial" panose="020B0604020202020204" pitchFamily="34" charset="0"/>
              </a:rPr>
              <a:t>. Rio de Janeiro: Universidade do Estado do Rio de Janeiro.  ISBN: 978-85-8427-027-9 Disponível no </a:t>
            </a:r>
            <a:r>
              <a:rPr lang="pt-PT" sz="1200" dirty="0" err="1">
                <a:cs typeface="Arial" panose="020B0604020202020204" pitchFamily="34" charset="0"/>
              </a:rPr>
              <a:t>RepositoriUM</a:t>
            </a:r>
            <a:r>
              <a:rPr lang="pt-PT" sz="1200" dirty="0">
                <a:cs typeface="Arial" panose="020B0604020202020204" pitchFamily="34" charset="0"/>
              </a:rPr>
              <a:t>: </a:t>
            </a:r>
            <a:r>
              <a:rPr lang="pt-PT" sz="1200" u="sng" dirty="0">
                <a:cs typeface="Arial" panose="020B0604020202020204" pitchFamily="34" charset="0"/>
                <a:hlinkClick r:id="rId6"/>
              </a:rPr>
              <a:t>http://</a:t>
            </a:r>
            <a:r>
              <a:rPr lang="pt-PT" sz="1200" u="sng" dirty="0" smtClean="0">
                <a:cs typeface="Arial" panose="020B0604020202020204" pitchFamily="34" charset="0"/>
                <a:hlinkClick r:id="rId6"/>
              </a:rPr>
              <a:t>hdl.handle.net/1822/35650</a:t>
            </a:r>
            <a:endParaRPr lang="pt-PT" sz="1200" u="sng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PT" sz="1200" dirty="0">
                <a:cs typeface="Arial" panose="020B0604020202020204" pitchFamily="34" charset="0"/>
              </a:rPr>
              <a:t>SILVA, Bento &amp; </a:t>
            </a:r>
            <a:r>
              <a:rPr lang="pt-PT" sz="1200" cap="all" dirty="0">
                <a:cs typeface="Arial" panose="020B0604020202020204" pitchFamily="34" charset="0"/>
              </a:rPr>
              <a:t>Falavigna</a:t>
            </a:r>
            <a:r>
              <a:rPr lang="pt-PT" sz="1200" dirty="0">
                <a:cs typeface="Arial" panose="020B0604020202020204" pitchFamily="34" charset="0"/>
              </a:rPr>
              <a:t>, Gladis (2016). Aprendizagem ubíqua na modalidade b-</a:t>
            </a:r>
            <a:r>
              <a:rPr lang="pt-PT" sz="1200" dirty="0" err="1">
                <a:cs typeface="Arial" panose="020B0604020202020204" pitchFamily="34" charset="0"/>
              </a:rPr>
              <a:t>learning</a:t>
            </a:r>
            <a:r>
              <a:rPr lang="pt-PT" sz="1200" dirty="0">
                <a:cs typeface="Arial" panose="020B0604020202020204" pitchFamily="34" charset="0"/>
              </a:rPr>
              <a:t>: estudo de caso do Mestrado de Tecnologia Educativa da UMinho. In: Gladis Falavigna &amp; Bento Silva (</a:t>
            </a:r>
            <a:r>
              <a:rPr lang="pt-PT" sz="1200" dirty="0" err="1">
                <a:cs typeface="Arial" panose="020B0604020202020204" pitchFamily="34" charset="0"/>
              </a:rPr>
              <a:t>org</a:t>
            </a:r>
            <a:r>
              <a:rPr lang="pt-PT" sz="1200" dirty="0">
                <a:cs typeface="Arial" panose="020B0604020202020204" pitchFamily="34" charset="0"/>
              </a:rPr>
              <a:t>.). Temas Educacionais: Tecnologias, Sustentabilidade, Docência e Recursos. Porto Alegre: </a:t>
            </a:r>
            <a:r>
              <a:rPr lang="pt-PT" sz="1200" dirty="0" err="1">
                <a:cs typeface="Arial" panose="020B0604020202020204" pitchFamily="34" charset="0"/>
              </a:rPr>
              <a:t>EdiPUCRS</a:t>
            </a:r>
            <a:r>
              <a:rPr lang="pt-PT" sz="1200" dirty="0">
                <a:cs typeface="Arial" panose="020B0604020202020204" pitchFamily="34" charset="0"/>
              </a:rPr>
              <a:t>, pp. 11-37</a:t>
            </a:r>
            <a:r>
              <a:rPr lang="pt-PT" sz="1200" dirty="0" smtClean="0">
                <a:cs typeface="Arial" panose="020B0604020202020204" pitchFamily="34" charset="0"/>
              </a:rPr>
              <a:t>.</a:t>
            </a:r>
            <a:endParaRPr lang="pt-PT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6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592" y="1844675"/>
            <a:chExt cx="9324383" cy="2747963"/>
          </a:xfrm>
        </p:grpSpPr>
        <p:pic>
          <p:nvPicPr>
            <p:cNvPr id="8195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844675"/>
              <a:ext cx="9324383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8" descr="aparelho_t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6" y="2411412"/>
              <a:ext cx="2195144" cy="161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14" descr="Câmara de daguerretopia (1939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590" y="2411412"/>
              <a:ext cx="2295791" cy="161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4" descr="gramofon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387599"/>
              <a:ext cx="1532147" cy="16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1" descr="máquina escrever 18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411412"/>
              <a:ext cx="2123728" cy="161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6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592" y="1844675"/>
            <a:chExt cx="9324383" cy="2747963"/>
          </a:xfrm>
        </p:grpSpPr>
        <p:pic>
          <p:nvPicPr>
            <p:cNvPr id="9219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844675"/>
              <a:ext cx="9324383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23" descr="http://tvtechnology.com/features/news/picts/2006.04.12-n-TAPE-TV-50years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4" y="2371761"/>
              <a:ext cx="2319688" cy="169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19" descr="[Vídeo 6] Power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572" y="2507359"/>
              <a:ext cx="2012404" cy="141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4" descr="eniac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83" y="2405669"/>
              <a:ext cx="2285481" cy="165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3" descr="180px-IBM_PC (1981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412" y="2390811"/>
              <a:ext cx="2099588" cy="167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6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592" y="1844675"/>
            <a:chExt cx="9324383" cy="2747963"/>
          </a:xfrm>
        </p:grpSpPr>
        <p:pic>
          <p:nvPicPr>
            <p:cNvPr id="10243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844675"/>
              <a:ext cx="9324383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24" descr="macse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2420888"/>
              <a:ext cx="2123135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9" descr="PC Portáti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6480"/>
              <a:ext cx="2016079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9" descr="images mosa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82" y="2336222"/>
              <a:ext cx="2213473" cy="166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Imagem 5" descr="wfacebook_053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001" y="2322237"/>
              <a:ext cx="2243767" cy="168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9"/>
          <p:cNvGrpSpPr>
            <a:grpSpLocks/>
          </p:cNvGrpSpPr>
          <p:nvPr/>
        </p:nvGrpSpPr>
        <p:grpSpPr bwMode="auto">
          <a:xfrm>
            <a:off x="0" y="1844675"/>
            <a:ext cx="9324975" cy="2747963"/>
            <a:chOff x="0" y="1844675"/>
            <a:chExt cx="9324975" cy="2747963"/>
          </a:xfrm>
        </p:grpSpPr>
        <p:pic>
          <p:nvPicPr>
            <p:cNvPr id="11267" name="Picture 2" descr="https://encrypted-tbn2.google.com/images?q=tbn:ANd9GcQ-pNfYfcjNzCyJvl4pvCs3urMXcgzRzX7cvjp3j2fXOPanMmk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4675"/>
              <a:ext cx="9324975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427024"/>
              <a:ext cx="2267744" cy="15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5" y="2403211"/>
              <a:ext cx="2304255" cy="160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0" name="Grupo 5"/>
            <p:cNvGrpSpPr>
              <a:grpSpLocks/>
            </p:cNvGrpSpPr>
            <p:nvPr/>
          </p:nvGrpSpPr>
          <p:grpSpPr bwMode="auto">
            <a:xfrm>
              <a:off x="4662488" y="2344813"/>
              <a:ext cx="2573336" cy="1876275"/>
              <a:chOff x="2162636" y="476672"/>
              <a:chExt cx="6344405" cy="4752528"/>
            </a:xfrm>
          </p:grpSpPr>
          <p:pic>
            <p:nvPicPr>
              <p:cNvPr id="11272" name="Imagem 3" descr="foto digirtal divide - conectividade interne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2636" y="476672"/>
                <a:ext cx="6344405" cy="4752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ângulo 7"/>
              <p:cNvSpPr/>
              <p:nvPr/>
            </p:nvSpPr>
            <p:spPr>
              <a:xfrm>
                <a:off x="2522753" y="836712"/>
                <a:ext cx="5983122" cy="2520280"/>
              </a:xfrm>
              <a:prstGeom prst="rect">
                <a:avLst/>
              </a:prstGeom>
              <a:noFill/>
            </p:spPr>
            <p:txBody>
              <a:bodyPr wrap="none">
                <a:prstTxWarp prst="textButtonPour">
                  <a:avLst/>
                </a:prstTxWarp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pt-PT" sz="9600" b="1" dirty="0">
                    <a:ln w="11430"/>
                    <a:solidFill>
                      <a:srgbClr val="FF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Ciberespaço</a:t>
                </a:r>
              </a:p>
            </p:txBody>
          </p:sp>
        </p:grpSp>
        <p:sp>
          <p:nvSpPr>
            <p:cNvPr id="11271" name="CaixaDeTexto 8"/>
            <p:cNvSpPr txBox="1">
              <a:spLocks noChangeArrowheads="1"/>
            </p:cNvSpPr>
            <p:nvPr/>
          </p:nvSpPr>
          <p:spPr bwMode="auto">
            <a:xfrm>
              <a:off x="7781102" y="2414870"/>
              <a:ext cx="9364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PT" sz="96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2463</Words>
  <Application>Microsoft Office PowerPoint</Application>
  <PresentationFormat>Apresentação no Ecrã (4:3)</PresentationFormat>
  <Paragraphs>249</Paragraphs>
  <Slides>50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63" baseType="lpstr">
      <vt:lpstr>Arial</vt:lpstr>
      <vt:lpstr>Arial Black</vt:lpstr>
      <vt:lpstr>Calibri</vt:lpstr>
      <vt:lpstr>Courier New</vt:lpstr>
      <vt:lpstr>ElectraLH-Regular</vt:lpstr>
      <vt:lpstr>ElectraLH-RegularSC</vt:lpstr>
      <vt:lpstr>News Gothic MT</vt:lpstr>
      <vt:lpstr>NewsGotT</vt:lpstr>
      <vt:lpstr>Tahoma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repercussões organizativas</vt:lpstr>
      <vt:lpstr>3. repercussões na relação com os conteúdos</vt:lpstr>
      <vt:lpstr>“Acesso Pleno ao Conhecimento”</vt:lpstr>
      <vt:lpstr>Informação e Conhecimento </vt:lpstr>
      <vt:lpstr>4. repercussões metodológicas</vt:lpstr>
      <vt:lpstr>Pedagogia diferenciada</vt:lpstr>
      <vt:lpstr>Síntese...</vt:lpstr>
      <vt:lpstr> Pensar a escola … </vt:lpstr>
      <vt:lpstr>Há quem advogue o fim da escola...</vt:lpstr>
      <vt:lpstr>Apresentação do PowerPoint</vt:lpstr>
      <vt:lpstr>Apresentação do PowerPoint</vt:lpstr>
      <vt:lpstr>Apresentação do PowerPoint</vt:lpstr>
    </vt:vector>
  </TitlesOfParts>
  <Company>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</dc:creator>
  <cp:lastModifiedBy>IE</cp:lastModifiedBy>
  <cp:revision>68</cp:revision>
  <cp:lastPrinted>2013-06-28T17:44:02Z</cp:lastPrinted>
  <dcterms:created xsi:type="dcterms:W3CDTF">2013-01-22T08:21:15Z</dcterms:created>
  <dcterms:modified xsi:type="dcterms:W3CDTF">2016-06-04T16:00:20Z</dcterms:modified>
</cp:coreProperties>
</file>